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Amatic SC"/>
      <p:regular r:id="rId21"/>
      <p:bold r:id="rId22"/>
    </p:embeddedFont>
    <p:embeddedFont>
      <p:font typeface="Source Code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ourceCodePro-boldItalic.fntdata"/><Relationship Id="rId25" Type="http://schemas.openxmlformats.org/officeDocument/2006/relationships/font" Target="fonts/SourceCodePr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c723a94a1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c723a94a1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c723a94a1_2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c723a94a1_2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does it sound - READ IT BACK - read it to a friend - have someone read it to you…</a:t>
            </a:r>
            <a:endParaRPr/>
          </a:p>
          <a:p>
            <a:pPr indent="0" lvl="0" marL="0" rtl="0" algn="l">
              <a:spcBef>
                <a:spcPts val="0"/>
              </a:spcBef>
              <a:spcAft>
                <a:spcPts val="0"/>
              </a:spcAft>
              <a:buNone/>
            </a:pPr>
            <a:r>
              <a:rPr lang="en-GB"/>
              <a:t>In year 5 and 6, we encourage them to make more precise choices, which bit does the reader actually need? What can we edit away?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c723a94a1_2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c723a94a1_2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a:t>
            </a:r>
            <a:r>
              <a:rPr lang="en-GB"/>
              <a:t>conjunction</a:t>
            </a:r>
            <a:r>
              <a:rPr lang="en-GB"/>
              <a:t> allows the writer to add an additional clause to their sentence. You try adding a conjunction either before or after our original simple sentence to provide some more information to the reader.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c723a94a1_2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c723a94a1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Adverbial giving a time.</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An adjective</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 Proper Noun (person’s name)</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 verb (past tense works best)</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An adverb</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 preopsition</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THE (which we call determiners)</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Adjective</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Adjective</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adjective</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AutoNum type="arabicPeriod"/>
            </a:pPr>
            <a:r>
              <a:rPr lang="en-GB" sz="1800">
                <a:solidFill>
                  <a:srgbClr val="666666"/>
                </a:solidFill>
                <a:latin typeface="Source Code Pro"/>
                <a:ea typeface="Source Code Pro"/>
                <a:cs typeface="Source Code Pro"/>
                <a:sym typeface="Source Code Pro"/>
              </a:rPr>
              <a:t>animal. </a:t>
            </a:r>
            <a:endParaRPr sz="1800">
              <a:solidFill>
                <a:srgbClr val="666666"/>
              </a:solidFill>
              <a:latin typeface="Source Code Pro"/>
              <a:ea typeface="Source Code Pro"/>
              <a:cs typeface="Source Code Pro"/>
              <a:sym typeface="Source Code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c723a94a1_2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c723a94a1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rgbClr val="666666"/>
                </a:solidFill>
                <a:latin typeface="Source Code Pro"/>
                <a:ea typeface="Source Code Pro"/>
                <a:cs typeface="Source Code Pro"/>
                <a:sym typeface="Source Code Pro"/>
              </a:rPr>
              <a:t>A simple game to help your children punctuate!</a:t>
            </a:r>
            <a:endParaRPr sz="18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GB" sz="1800">
                <a:solidFill>
                  <a:srgbClr val="666666"/>
                </a:solidFill>
                <a:latin typeface="Source Code Pro"/>
                <a:ea typeface="Source Code Pro"/>
                <a:cs typeface="Source Code Pro"/>
                <a:sym typeface="Source Code Pro"/>
              </a:rPr>
              <a:t>Have a go at the shops, at home whenever you like.</a:t>
            </a:r>
            <a:endParaRPr sz="18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sz="18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GB" sz="1800">
                <a:solidFill>
                  <a:srgbClr val="666666"/>
                </a:solidFill>
                <a:latin typeface="Source Code Pro"/>
                <a:ea typeface="Source Code Pro"/>
                <a:cs typeface="Source Code Pro"/>
                <a:sym typeface="Source Code Pro"/>
              </a:rPr>
              <a:t>Inverted comma (not speech mark) it’s the technical language they need to udnerstand...</a:t>
            </a:r>
            <a:endParaRPr sz="18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t/>
            </a:r>
            <a:endParaRPr sz="1800">
              <a:solidFill>
                <a:srgbClr val="666666"/>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n-GB" sz="1800">
                <a:solidFill>
                  <a:srgbClr val="666666"/>
                </a:solidFill>
                <a:latin typeface="Source Code Pro"/>
                <a:ea typeface="Source Code Pro"/>
                <a:cs typeface="Source Code Pro"/>
                <a:sym typeface="Source Code Pro"/>
              </a:rPr>
              <a:t>Model with Miss Gay and Miss Muckell...</a:t>
            </a:r>
            <a:endParaRPr sz="1800">
              <a:solidFill>
                <a:srgbClr val="666666"/>
              </a:solidFill>
              <a:latin typeface="Source Code Pro"/>
              <a:ea typeface="Source Code Pro"/>
              <a:cs typeface="Source Code Pro"/>
              <a:sym typeface="Source Code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c723a94a1_2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c723a94a1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c723a94a1_2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c723a94a1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c723a94a1_2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c723a94a1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1800">
                <a:solidFill>
                  <a:srgbClr val="666666"/>
                </a:solidFill>
                <a:latin typeface="Source Code Pro"/>
                <a:ea typeface="Source Code Pro"/>
                <a:cs typeface="Source Code Pro"/>
                <a:sym typeface="Source Code Pro"/>
              </a:rPr>
              <a:t>Here I’d be more tempted to say something like ‘we teach grammar to empower our pupils to be better writers, not for its own sake. We want them to have a confident understanding of the rules and conventions so that they can manipulate their writing to make it more effective for the reader.”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c723a94a1_2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c723a94a1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I’ve removed the </a:t>
            </a:r>
            <a:r>
              <a:rPr lang="en-GB"/>
              <a:t>exclamation</a:t>
            </a:r>
            <a:r>
              <a:rPr lang="en-GB"/>
              <a:t> bit. Exclamatory </a:t>
            </a:r>
            <a:r>
              <a:rPr lang="en-GB"/>
              <a:t>sentences</a:t>
            </a:r>
            <a:r>
              <a:rPr lang="en-GB"/>
              <a:t> still  have a verb. Non-finite sentences, which we see in </a:t>
            </a:r>
            <a:r>
              <a:rPr lang="en-GB"/>
              <a:t>literature,</a:t>
            </a:r>
            <a:r>
              <a:rPr lang="en-GB"/>
              <a:t> are often just phrases or </a:t>
            </a:r>
            <a:r>
              <a:rPr lang="en-GB"/>
              <a:t>excerpts</a:t>
            </a:r>
            <a:r>
              <a:rPr lang="en-GB"/>
              <a:t> of a sentence and may not feature a verb. Wouldn’t bother mentioning that unless they ask.  </a:t>
            </a:r>
            <a:endParaRPr/>
          </a:p>
          <a:p>
            <a:pPr indent="0" lvl="0" marL="0" rtl="0" algn="l">
              <a:spcBef>
                <a:spcPts val="0"/>
              </a:spcBef>
              <a:spcAft>
                <a:spcPts val="0"/>
              </a:spcAft>
              <a:buNone/>
            </a:pPr>
            <a:r>
              <a:rPr lang="en-GB"/>
              <a:t>I’ve also added a picture from a book so that it’s hooked in </a:t>
            </a:r>
            <a:r>
              <a:rPr lang="en-GB"/>
              <a:t>literature</a:t>
            </a:r>
            <a:r>
              <a:rPr lang="en-GB"/>
              <a:t> and context, which is how chn best learn and how you teach it in school!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c723a94a1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c723a94a1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c723a94a1_2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c723a94a1_2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c723a94a1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c723a94a1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c723a94a1_2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c723a94a1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I’ve changed your example because what you had was actually a prepositional - or adverbial - phrase and a  relative </a:t>
            </a:r>
            <a:r>
              <a:rPr lang="en-GB"/>
              <a:t>clause</a:t>
            </a:r>
            <a:r>
              <a:rPr lang="en-GB"/>
              <a:t> with an omitted pronoun. Way too complicated to explain and you don’t want to get unstuck. A </a:t>
            </a:r>
            <a:r>
              <a:rPr lang="en-GB"/>
              <a:t>prepositional</a:t>
            </a:r>
            <a:r>
              <a:rPr lang="en-GB"/>
              <a:t> phrase comes under the umbrella of adverbial phrase so the pink one is both here.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c723a94a1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c723a94a1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year 4, they learn to bring the adverbial to the front of the sentence and we call it the fronted adverbial. This allows the reader to visualise that bit first.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Which one do you prefer and why? The ones with the adverb or adverbial fronting the </a:t>
            </a:r>
            <a:r>
              <a:rPr lang="en-GB"/>
              <a:t>sentences</a:t>
            </a:r>
            <a:r>
              <a:rPr lang="en-GB"/>
              <a:t> sound more </a:t>
            </a:r>
            <a:r>
              <a:rPr lang="en-GB"/>
              <a:t>literary</a:t>
            </a:r>
            <a:r>
              <a:rPr lang="en-GB"/>
              <a:t>, and more pleasing. We don’t </a:t>
            </a:r>
            <a:r>
              <a:rPr lang="en-GB"/>
              <a:t>generally</a:t>
            </a:r>
            <a:r>
              <a:rPr lang="en-GB"/>
              <a:t> speak like that. This is why we teach these aspects of grammar in this way. Allows our writing to sound more </a:t>
            </a:r>
            <a:r>
              <a:rPr lang="en-GB"/>
              <a:t>accomplished</a:t>
            </a:r>
            <a:r>
              <a:rPr lang="en-GB"/>
              <a:t> and book-ish.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7" name="Google Shape;57;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4" name="Google Shape;64;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4" name="Google Shape;84;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5" name="Google Shape;85;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3" name="Google Shape;93;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2" name="Google Shape;52;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txBox="1"/>
          <p:nvPr>
            <p:ph type="ctrTitle"/>
          </p:nvPr>
        </p:nvSpPr>
        <p:spPr>
          <a:xfrm>
            <a:off x="311700" y="98370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Learning together </a:t>
            </a:r>
            <a:endParaRPr/>
          </a:p>
          <a:p>
            <a:pPr indent="0" lvl="0" marL="0" rtl="0" algn="ctr">
              <a:spcBef>
                <a:spcPts val="0"/>
              </a:spcBef>
              <a:spcAft>
                <a:spcPts val="0"/>
              </a:spcAft>
              <a:buNone/>
            </a:pPr>
            <a:r>
              <a:rPr lang="en-GB"/>
              <a:t> The Little green team</a:t>
            </a:r>
            <a:endParaRPr/>
          </a:p>
        </p:txBody>
      </p:sp>
      <p:sp>
        <p:nvSpPr>
          <p:cNvPr id="102" name="Google Shape;102;p25"/>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GB"/>
              <a:t>Supporting </a:t>
            </a:r>
            <a:r>
              <a:rPr i="1" lang="en-GB" u="sng"/>
              <a:t>writing</a:t>
            </a:r>
            <a:r>
              <a:rPr b="0" lang="en-GB"/>
              <a:t> at home </a:t>
            </a:r>
            <a:endParaRPr b="0"/>
          </a:p>
          <a:p>
            <a:pPr indent="0" lvl="0" marL="0" rtl="0" algn="ctr">
              <a:spcBef>
                <a:spcPts val="0"/>
              </a:spcBef>
              <a:spcAft>
                <a:spcPts val="0"/>
              </a:spcAft>
              <a:buNone/>
            </a:pPr>
            <a:r>
              <a:rPr b="0" lang="en-GB"/>
              <a:t>with Miss Muckell, Mr Roberts and Mrs Roe</a:t>
            </a:r>
            <a:endParaRPr b="0"/>
          </a:p>
          <a:p>
            <a:pPr indent="0" lvl="0" marL="0" rtl="0" algn="ctr">
              <a:spcBef>
                <a:spcPts val="0"/>
              </a:spcBef>
              <a:spcAft>
                <a:spcPts val="0"/>
              </a:spcAft>
              <a:buNone/>
            </a:pPr>
            <a:r>
              <a:rPr b="0" lang="en-GB"/>
              <a:t>Autumn 2020</a:t>
            </a:r>
            <a:endParaRPr b="0"/>
          </a:p>
        </p:txBody>
      </p:sp>
      <p:pic>
        <p:nvPicPr>
          <p:cNvPr id="103" name="Google Shape;103;p25"/>
          <p:cNvPicPr preferRelativeResize="0"/>
          <p:nvPr/>
        </p:nvPicPr>
        <p:blipFill>
          <a:blip r:embed="rId3">
            <a:alphaModFix/>
          </a:blip>
          <a:stretch>
            <a:fillRect/>
          </a:stretch>
        </p:blipFill>
        <p:spPr>
          <a:xfrm>
            <a:off x="2075438" y="181600"/>
            <a:ext cx="5113424" cy="998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Adverbials are only limited by subjective judgement</a:t>
            </a:r>
            <a:endParaRPr/>
          </a:p>
        </p:txBody>
      </p:sp>
      <p:sp>
        <p:nvSpPr>
          <p:cNvPr id="162" name="Google Shape;162;p34"/>
          <p:cNvSpPr txBox="1"/>
          <p:nvPr>
            <p:ph idx="1" type="body"/>
          </p:nvPr>
        </p:nvSpPr>
        <p:spPr>
          <a:xfrm>
            <a:off x="311700" y="1599650"/>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38761D"/>
              </a:solidFill>
            </a:endParaRPr>
          </a:p>
          <a:p>
            <a:pPr indent="0" lvl="0" marL="0" rtl="0" algn="l">
              <a:spcBef>
                <a:spcPts val="1600"/>
              </a:spcBef>
              <a:spcAft>
                <a:spcPts val="0"/>
              </a:spcAft>
              <a:buNone/>
            </a:pPr>
            <a:r>
              <a:rPr lang="en-GB">
                <a:solidFill>
                  <a:srgbClr val="38761D"/>
                </a:solidFill>
              </a:rPr>
              <a:t>At midnight, under the stars, above the trees, </a:t>
            </a:r>
            <a:r>
              <a:rPr lang="en-GB">
                <a:solidFill>
                  <a:srgbClr val="0000FF"/>
                </a:solidFill>
              </a:rPr>
              <a:t>curious </a:t>
            </a:r>
            <a:r>
              <a:rPr lang="en-GB"/>
              <a:t>frogs floated </a:t>
            </a:r>
            <a:r>
              <a:rPr lang="en-GB">
                <a:solidFill>
                  <a:srgbClr val="FF0000"/>
                </a:solidFill>
              </a:rPr>
              <a:t>silently </a:t>
            </a:r>
            <a:r>
              <a:rPr lang="en-GB">
                <a:solidFill>
                  <a:srgbClr val="FF00FF"/>
                </a:solidFill>
              </a:rPr>
              <a:t>on the lily pads </a:t>
            </a:r>
            <a:r>
              <a:rPr lang="en-GB">
                <a:solidFill>
                  <a:srgbClr val="38761D"/>
                </a:solidFill>
              </a:rPr>
              <a:t>at the end of the day</a:t>
            </a:r>
            <a:r>
              <a:rPr lang="en-GB">
                <a:solidFill>
                  <a:srgbClr val="FF00FF"/>
                </a:solidFill>
              </a:rPr>
              <a:t>. </a:t>
            </a:r>
            <a:endParaRPr b="1">
              <a:solidFill>
                <a:srgbClr val="38761D"/>
              </a:solidFill>
            </a:endParaRPr>
          </a:p>
          <a:p>
            <a:pPr indent="0" lvl="0" marL="0" rtl="0" algn="l">
              <a:spcBef>
                <a:spcPts val="1600"/>
              </a:spcBef>
              <a:spcAft>
                <a:spcPts val="0"/>
              </a:spcAft>
              <a:buNone/>
            </a:pPr>
            <a:r>
              <a:t/>
            </a:r>
            <a:endParaRPr b="1">
              <a:solidFill>
                <a:srgbClr val="38761D"/>
              </a:solidFill>
            </a:endParaRPr>
          </a:p>
          <a:p>
            <a:pPr indent="0" lvl="0" marL="0" rtl="0" algn="l">
              <a:spcBef>
                <a:spcPts val="1600"/>
              </a:spcBef>
              <a:spcAft>
                <a:spcPts val="1600"/>
              </a:spcAft>
              <a:buNone/>
            </a:pPr>
            <a:r>
              <a:rPr b="1" lang="en-GB">
                <a:solidFill>
                  <a:srgbClr val="38761D"/>
                </a:solidFill>
              </a:rPr>
              <a:t>TOO MUCH!</a:t>
            </a:r>
            <a:endParaRPr b="1">
              <a:solidFill>
                <a:srgbClr val="38761D"/>
              </a:solidFill>
            </a:endParaRPr>
          </a:p>
        </p:txBody>
      </p:sp>
      <p:sp>
        <p:nvSpPr>
          <p:cNvPr id="163" name="Google Shape;163;p34"/>
          <p:cNvSpPr txBox="1"/>
          <p:nvPr/>
        </p:nvSpPr>
        <p:spPr>
          <a:xfrm>
            <a:off x="260700" y="1093850"/>
            <a:ext cx="8622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1"/>
                </a:solidFill>
                <a:latin typeface="Amatic SC"/>
                <a:ea typeface="Amatic SC"/>
                <a:cs typeface="Amatic SC"/>
                <a:sym typeface="Amatic SC"/>
              </a:rPr>
              <a:t>who? what? when? where? why? how?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Conjunctions - </a:t>
            </a:r>
            <a:r>
              <a:rPr lang="en-GB">
                <a:solidFill>
                  <a:schemeClr val="accent6"/>
                </a:solidFill>
              </a:rPr>
              <a:t>because, although, if, and, despite, and, but, when, as</a:t>
            </a:r>
            <a:endParaRPr>
              <a:solidFill>
                <a:schemeClr val="accent6"/>
              </a:solidFill>
            </a:endParaRPr>
          </a:p>
        </p:txBody>
      </p:sp>
      <p:sp>
        <p:nvSpPr>
          <p:cNvPr id="169" name="Google Shape;169;p35"/>
          <p:cNvSpPr txBox="1"/>
          <p:nvPr>
            <p:ph idx="1" type="body"/>
          </p:nvPr>
        </p:nvSpPr>
        <p:spPr>
          <a:xfrm>
            <a:off x="311700" y="1870375"/>
            <a:ext cx="8520600" cy="269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8761D"/>
                </a:solidFill>
              </a:rPr>
              <a:t>At midnight, </a:t>
            </a:r>
            <a:r>
              <a:rPr lang="en-GB">
                <a:solidFill>
                  <a:srgbClr val="0000FF"/>
                </a:solidFill>
              </a:rPr>
              <a:t>curious </a:t>
            </a:r>
            <a:r>
              <a:rPr lang="en-GB"/>
              <a:t>frogs floated </a:t>
            </a:r>
            <a:r>
              <a:rPr lang="en-GB">
                <a:solidFill>
                  <a:srgbClr val="FF0000"/>
                </a:solidFill>
              </a:rPr>
              <a:t>silently </a:t>
            </a:r>
            <a:r>
              <a:rPr lang="en-GB">
                <a:solidFill>
                  <a:srgbClr val="FF00FF"/>
                </a:solidFill>
              </a:rPr>
              <a:t>on the lily pads </a:t>
            </a:r>
            <a:r>
              <a:rPr lang="en-GB">
                <a:solidFill>
                  <a:schemeClr val="accent6"/>
                </a:solidFill>
              </a:rPr>
              <a:t>as</a:t>
            </a:r>
            <a:r>
              <a:rPr lang="en-GB">
                <a:solidFill>
                  <a:srgbClr val="FF00FF"/>
                </a:solidFill>
              </a:rPr>
              <a:t> </a:t>
            </a:r>
            <a:r>
              <a:rPr lang="en-GB">
                <a:solidFill>
                  <a:srgbClr val="000000"/>
                </a:solidFill>
              </a:rPr>
              <a:t>the rain fell gently. </a:t>
            </a:r>
            <a:endParaRPr>
              <a:solidFill>
                <a:srgbClr val="000000"/>
              </a:solidFill>
            </a:endParaRPr>
          </a:p>
          <a:p>
            <a:pPr indent="0" lvl="0" marL="0" rtl="0" algn="l">
              <a:spcBef>
                <a:spcPts val="1600"/>
              </a:spcBef>
              <a:spcAft>
                <a:spcPts val="0"/>
              </a:spcAft>
              <a:buNone/>
            </a:pPr>
            <a:r>
              <a:rPr lang="en-GB">
                <a:solidFill>
                  <a:schemeClr val="accent6"/>
                </a:solidFill>
              </a:rPr>
              <a:t>As</a:t>
            </a:r>
            <a:r>
              <a:rPr lang="en-GB">
                <a:solidFill>
                  <a:srgbClr val="FF00FF"/>
                </a:solidFill>
              </a:rPr>
              <a:t> </a:t>
            </a:r>
            <a:r>
              <a:rPr lang="en-GB">
                <a:solidFill>
                  <a:srgbClr val="000000"/>
                </a:solidFill>
              </a:rPr>
              <a:t>the rain fell gently, </a:t>
            </a:r>
            <a:r>
              <a:rPr lang="en-GB">
                <a:solidFill>
                  <a:srgbClr val="0000FF"/>
                </a:solidFill>
              </a:rPr>
              <a:t>curious </a:t>
            </a:r>
            <a:r>
              <a:rPr lang="en-GB"/>
              <a:t>frogs floated </a:t>
            </a:r>
            <a:r>
              <a:rPr lang="en-GB">
                <a:solidFill>
                  <a:srgbClr val="FF0000"/>
                </a:solidFill>
              </a:rPr>
              <a:t>silently </a:t>
            </a:r>
            <a:r>
              <a:rPr lang="en-GB">
                <a:solidFill>
                  <a:srgbClr val="FF00FF"/>
                </a:solidFill>
              </a:rPr>
              <a:t>on the lily pads</a:t>
            </a:r>
            <a:r>
              <a:rPr lang="en-GB">
                <a:solidFill>
                  <a:srgbClr val="38761D"/>
                </a:solidFill>
              </a:rPr>
              <a:t> at midnight. </a:t>
            </a:r>
            <a:endParaRPr>
              <a:solidFill>
                <a:srgbClr val="38761D"/>
              </a:solidFill>
            </a:endParaRPr>
          </a:p>
          <a:p>
            <a:pPr indent="0" lvl="0" marL="0" rtl="0" algn="l">
              <a:spcBef>
                <a:spcPts val="1600"/>
              </a:spcBef>
              <a:spcAft>
                <a:spcPts val="0"/>
              </a:spcAft>
              <a:buNone/>
            </a:pPr>
            <a:r>
              <a:rPr lang="en-GB" u="sng">
                <a:solidFill>
                  <a:srgbClr val="000000"/>
                </a:solidFill>
              </a:rPr>
              <a:t>You try:</a:t>
            </a:r>
            <a:endParaRPr u="sng">
              <a:solidFill>
                <a:srgbClr val="000000"/>
              </a:solidFill>
            </a:endParaRPr>
          </a:p>
          <a:p>
            <a:pPr indent="0" lvl="0" marL="0" rtl="0" algn="l">
              <a:spcBef>
                <a:spcPts val="1600"/>
              </a:spcBef>
              <a:spcAft>
                <a:spcPts val="1600"/>
              </a:spcAft>
              <a:buNone/>
            </a:pPr>
            <a:r>
              <a:rPr lang="en-GB">
                <a:solidFill>
                  <a:srgbClr val="38761D"/>
                </a:solidFill>
              </a:rPr>
              <a:t>Frogs floated ___________ </a:t>
            </a:r>
            <a:endParaRPr>
              <a:solidFill>
                <a:srgbClr val="38761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Home Game one: Sentence builder</a:t>
            </a:r>
            <a:endParaRPr/>
          </a:p>
        </p:txBody>
      </p:sp>
      <p:sp>
        <p:nvSpPr>
          <p:cNvPr id="175" name="Google Shape;175;p36"/>
          <p:cNvSpPr txBox="1"/>
          <p:nvPr>
            <p:ph idx="1" type="body"/>
          </p:nvPr>
        </p:nvSpPr>
        <p:spPr>
          <a:xfrm>
            <a:off x="311700" y="1093850"/>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I’ll ask for a word type, you write three examples down at home - it will all make sense…(ish)</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Here we go:</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We’d usually do this on paper and fold over - you can do that at home. But: let’s try this way -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Make learning fun.</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Home game two - SPEAK Punctuation	</a:t>
            </a:r>
            <a:endParaRPr/>
          </a:p>
        </p:txBody>
      </p:sp>
      <p:sp>
        <p:nvSpPr>
          <p:cNvPr id="181" name="Google Shape;181;p37"/>
          <p:cNvSpPr txBox="1"/>
          <p:nvPr>
            <p:ph idx="1" type="body"/>
          </p:nvPr>
        </p:nvSpPr>
        <p:spPr>
          <a:xfrm>
            <a:off x="311700" y="1283375"/>
            <a:ext cx="8520600" cy="246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Tired Mr Roberts looked at his watch. It was getting late and he was hungry. “Well, if there are no more questions, we can call this a night.” he said hopefully. But he knew he still had some questions and suggestions to go through and, tired and hungry as he was, building trusting relationships was key to building a successful learning community - his learning community. It was worth the effort!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Now a chat with Miss Gay and Miss Muckell...model the model!</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Questions and suggestions to the school...</a:t>
            </a:r>
            <a:endParaRPr/>
          </a:p>
        </p:txBody>
      </p:sp>
      <p:sp>
        <p:nvSpPr>
          <p:cNvPr id="187" name="Google Shape;187;p3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Aims and agenda	</a:t>
            </a:r>
            <a:endParaRPr/>
          </a:p>
        </p:txBody>
      </p:sp>
      <p:sp>
        <p:nvSpPr>
          <p:cNvPr id="109" name="Google Shape;109;p2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Share a basic understanding of sentence construction.</a:t>
            </a:r>
            <a:endParaRPr/>
          </a:p>
          <a:p>
            <a:pPr indent="-342900" lvl="0" marL="457200" rtl="0" algn="l">
              <a:spcBef>
                <a:spcPts val="0"/>
              </a:spcBef>
              <a:spcAft>
                <a:spcPts val="0"/>
              </a:spcAft>
              <a:buSzPts val="1800"/>
              <a:buChar char="-"/>
            </a:pPr>
            <a:r>
              <a:rPr lang="en-GB"/>
              <a:t>Share some key writing vocabulary we use with the children.</a:t>
            </a:r>
            <a:endParaRPr/>
          </a:p>
          <a:p>
            <a:pPr indent="-342900" lvl="0" marL="457200" rtl="0" algn="l">
              <a:spcBef>
                <a:spcPts val="0"/>
              </a:spcBef>
              <a:spcAft>
                <a:spcPts val="0"/>
              </a:spcAft>
              <a:buSzPts val="1800"/>
              <a:buChar char="-"/>
            </a:pPr>
            <a:r>
              <a:rPr lang="en-GB"/>
              <a:t>Share some ways this can be supported at home or out and about.</a:t>
            </a:r>
            <a:endParaRPr/>
          </a:p>
          <a:p>
            <a:pPr indent="-342900" lvl="0" marL="457200" rtl="0" algn="l">
              <a:spcBef>
                <a:spcPts val="0"/>
              </a:spcBef>
              <a:spcAft>
                <a:spcPts val="0"/>
              </a:spcAft>
              <a:buSzPts val="1800"/>
              <a:buChar char="-"/>
            </a:pPr>
            <a:r>
              <a:rPr lang="en-GB"/>
              <a:t>Take on your feedback, questions and suggestions</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Sentence construction - building on reality...</a:t>
            </a:r>
            <a:endParaRPr/>
          </a:p>
        </p:txBody>
      </p:sp>
      <p:sp>
        <p:nvSpPr>
          <p:cNvPr id="115" name="Google Shape;115;p27"/>
          <p:cNvSpPr txBox="1"/>
          <p:nvPr>
            <p:ph idx="1" type="body"/>
          </p:nvPr>
        </p:nvSpPr>
        <p:spPr>
          <a:xfrm>
            <a:off x="311700" y="1228675"/>
            <a:ext cx="8520600" cy="36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GB"/>
              <a:t>We teach grammar to empower our pupils to be better writers, not for its own sake but so they can confidently understand the rules and conventions allowing them to manipulate their writing to make it more effective for the reader.”</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Today: we will focus on </a:t>
            </a:r>
            <a:r>
              <a:rPr b="1" lang="en-GB"/>
              <a:t>rules that make simple sense</a:t>
            </a:r>
            <a:r>
              <a:rPr lang="en-GB"/>
              <a:t> linking directly to reality rather than the more complex conventions we teach in school.</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BUILDING SENTENCES:</a:t>
            </a:r>
            <a:endParaRPr/>
          </a:p>
        </p:txBody>
      </p:sp>
      <p:sp>
        <p:nvSpPr>
          <p:cNvPr id="121" name="Google Shape;121;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sentence has to have a </a:t>
            </a:r>
            <a:r>
              <a:rPr b="1" lang="en-GB"/>
              <a:t>noun</a:t>
            </a:r>
            <a:r>
              <a:rPr lang="en-GB"/>
              <a:t>(</a:t>
            </a:r>
            <a:r>
              <a:rPr b="1" lang="en-GB"/>
              <a:t>subject/object)</a:t>
            </a:r>
            <a:r>
              <a:rPr lang="en-GB"/>
              <a:t> and a </a:t>
            </a:r>
            <a:r>
              <a:rPr b="1" lang="en-GB"/>
              <a:t>verb (doing or being word)</a:t>
            </a:r>
            <a:r>
              <a:rPr lang="en-GB"/>
              <a:t>. </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GB"/>
              <a:t>Frogs floated. </a:t>
            </a:r>
            <a:endParaRPr/>
          </a:p>
          <a:p>
            <a:pPr indent="0" lvl="0" marL="0" rtl="0" algn="l">
              <a:spcBef>
                <a:spcPts val="1600"/>
              </a:spcBef>
              <a:spcAft>
                <a:spcPts val="0"/>
              </a:spcAft>
              <a:buNone/>
            </a:pPr>
            <a:r>
              <a:rPr lang="en-GB"/>
              <a:t>NOUN VERB</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Have a go yourself and share in chat please!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GREAT!</a:t>
            </a:r>
            <a:endParaRPr/>
          </a:p>
        </p:txBody>
      </p:sp>
      <p:pic>
        <p:nvPicPr>
          <p:cNvPr id="122" name="Google Shape;122;p28"/>
          <p:cNvPicPr preferRelativeResize="0"/>
          <p:nvPr/>
        </p:nvPicPr>
        <p:blipFill>
          <a:blip r:embed="rId3">
            <a:alphaModFix/>
          </a:blip>
          <a:stretch>
            <a:fillRect/>
          </a:stretch>
        </p:blipFill>
        <p:spPr>
          <a:xfrm>
            <a:off x="4394150" y="1986203"/>
            <a:ext cx="3443774" cy="146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FF"/>
                </a:solidFill>
              </a:rPr>
              <a:t>Adjectives</a:t>
            </a:r>
            <a:r>
              <a:rPr lang="en-GB"/>
              <a:t> - add detail to the noun</a:t>
            </a:r>
            <a:endParaRPr/>
          </a:p>
        </p:txBody>
      </p:sp>
      <p:sp>
        <p:nvSpPr>
          <p:cNvPr id="128" name="Google Shape;128;p2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GB">
                <a:solidFill>
                  <a:srgbClr val="0000FF"/>
                </a:solidFill>
              </a:rPr>
              <a:t>Green </a:t>
            </a:r>
            <a:r>
              <a:rPr lang="en-GB"/>
              <a:t>frogs floated.</a:t>
            </a:r>
            <a:endParaRPr/>
          </a:p>
          <a:p>
            <a:pPr indent="0" lvl="0" marL="0" rtl="0" algn="l">
              <a:spcBef>
                <a:spcPts val="1600"/>
              </a:spcBef>
              <a:spcAft>
                <a:spcPts val="0"/>
              </a:spcAft>
              <a:buNone/>
            </a:pPr>
            <a:r>
              <a:rPr lang="en-GB">
                <a:solidFill>
                  <a:srgbClr val="0000FF"/>
                </a:solidFill>
              </a:rPr>
              <a:t>Curious </a:t>
            </a:r>
            <a:r>
              <a:rPr lang="en-GB"/>
              <a:t>frogs floated.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Have a go!</a:t>
            </a:r>
            <a:endParaRPr/>
          </a:p>
        </p:txBody>
      </p:sp>
      <p:pic>
        <p:nvPicPr>
          <p:cNvPr id="129" name="Google Shape;129;p29"/>
          <p:cNvPicPr preferRelativeResize="0"/>
          <p:nvPr/>
        </p:nvPicPr>
        <p:blipFill>
          <a:blip r:embed="rId3">
            <a:alphaModFix/>
          </a:blip>
          <a:stretch>
            <a:fillRect/>
          </a:stretch>
        </p:blipFill>
        <p:spPr>
          <a:xfrm>
            <a:off x="4834675" y="1368450"/>
            <a:ext cx="3711851" cy="158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00"/>
                </a:solidFill>
              </a:rPr>
              <a:t>Adverbs</a:t>
            </a:r>
            <a:r>
              <a:rPr lang="en-GB"/>
              <a:t> - add detail to the verb</a:t>
            </a:r>
            <a:endParaRPr/>
          </a:p>
        </p:txBody>
      </p:sp>
      <p:sp>
        <p:nvSpPr>
          <p:cNvPr id="135" name="Google Shape;135;p3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FF"/>
                </a:solidFill>
              </a:rPr>
              <a:t>Green </a:t>
            </a:r>
            <a:r>
              <a:rPr lang="en-GB"/>
              <a:t>frogs floated </a:t>
            </a:r>
            <a:r>
              <a:rPr lang="en-GB">
                <a:solidFill>
                  <a:srgbClr val="FF0000"/>
                </a:solidFill>
              </a:rPr>
              <a:t>gracefully</a:t>
            </a:r>
            <a:r>
              <a:rPr lang="en-GB"/>
              <a:t>.</a:t>
            </a:r>
            <a:endParaRPr/>
          </a:p>
          <a:p>
            <a:pPr indent="0" lvl="0" marL="0" rtl="0" algn="l">
              <a:spcBef>
                <a:spcPts val="1600"/>
              </a:spcBef>
              <a:spcAft>
                <a:spcPts val="1600"/>
              </a:spcAft>
              <a:buNone/>
            </a:pPr>
            <a:r>
              <a:rPr lang="en-GB">
                <a:solidFill>
                  <a:srgbClr val="0000FF"/>
                </a:solidFill>
              </a:rPr>
              <a:t>Curious </a:t>
            </a:r>
            <a:r>
              <a:rPr lang="en-GB"/>
              <a:t>frogs floated </a:t>
            </a:r>
            <a:r>
              <a:rPr lang="en-GB">
                <a:solidFill>
                  <a:srgbClr val="FF0000"/>
                </a:solidFill>
              </a:rPr>
              <a:t>silently</a:t>
            </a:r>
            <a:r>
              <a:rPr lang="en-GB"/>
              <a:t>.</a:t>
            </a:r>
            <a:endParaRPr>
              <a:solidFill>
                <a:srgbClr val="0000FF"/>
              </a:solidFill>
            </a:endParaRPr>
          </a:p>
        </p:txBody>
      </p:sp>
      <p:pic>
        <p:nvPicPr>
          <p:cNvPr id="136" name="Google Shape;136;p30"/>
          <p:cNvPicPr preferRelativeResize="0"/>
          <p:nvPr/>
        </p:nvPicPr>
        <p:blipFill>
          <a:blip r:embed="rId3">
            <a:alphaModFix/>
          </a:blip>
          <a:stretch>
            <a:fillRect/>
          </a:stretch>
        </p:blipFill>
        <p:spPr>
          <a:xfrm>
            <a:off x="4834675" y="1368450"/>
            <a:ext cx="3711851" cy="158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1"/>
          <p:cNvSpPr txBox="1"/>
          <p:nvPr>
            <p:ph type="title"/>
          </p:nvPr>
        </p:nvSpPr>
        <p:spPr>
          <a:xfrm>
            <a:off x="311700" y="2569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00FF"/>
                </a:solidFill>
              </a:rPr>
              <a:t>Preposition / prepositional phrases</a:t>
            </a:r>
            <a:r>
              <a:rPr lang="en-GB"/>
              <a:t>- location/position of the verb</a:t>
            </a:r>
            <a:endParaRPr/>
          </a:p>
        </p:txBody>
      </p:sp>
      <p:sp>
        <p:nvSpPr>
          <p:cNvPr id="142" name="Google Shape;142;p31"/>
          <p:cNvSpPr txBox="1"/>
          <p:nvPr>
            <p:ph idx="1" type="body"/>
          </p:nvPr>
        </p:nvSpPr>
        <p:spPr>
          <a:xfrm>
            <a:off x="221775" y="1924325"/>
            <a:ext cx="8520600" cy="91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FF"/>
                </a:solidFill>
              </a:rPr>
              <a:t>Curious </a:t>
            </a:r>
            <a:r>
              <a:rPr lang="en-GB"/>
              <a:t>frogs floated </a:t>
            </a:r>
            <a:r>
              <a:rPr lang="en-GB">
                <a:solidFill>
                  <a:srgbClr val="FF0000"/>
                </a:solidFill>
              </a:rPr>
              <a:t>silently </a:t>
            </a:r>
            <a:r>
              <a:rPr lang="en-GB">
                <a:solidFill>
                  <a:srgbClr val="FF00FF"/>
                </a:solidFill>
              </a:rPr>
              <a:t>on the lily pads.</a:t>
            </a:r>
            <a:endParaRPr b="1">
              <a:solidFill>
                <a:srgbClr val="FF00FF"/>
              </a:solidFill>
            </a:endParaRPr>
          </a:p>
          <a:p>
            <a:pPr indent="0" lvl="0" marL="0" rtl="0" algn="l">
              <a:spcBef>
                <a:spcPts val="1600"/>
              </a:spcBef>
              <a:spcAft>
                <a:spcPts val="1600"/>
              </a:spcAft>
              <a:buNone/>
            </a:pPr>
            <a:r>
              <a:t/>
            </a:r>
            <a:endParaRPr b="1">
              <a:solidFill>
                <a:srgbClr val="38761D"/>
              </a:solidFill>
            </a:endParaRPr>
          </a:p>
        </p:txBody>
      </p:sp>
      <p:pic>
        <p:nvPicPr>
          <p:cNvPr id="143" name="Google Shape;143;p31"/>
          <p:cNvPicPr preferRelativeResize="0"/>
          <p:nvPr/>
        </p:nvPicPr>
        <p:blipFill>
          <a:blip r:embed="rId3">
            <a:alphaModFix/>
          </a:blip>
          <a:stretch>
            <a:fillRect/>
          </a:stretch>
        </p:blipFill>
        <p:spPr>
          <a:xfrm>
            <a:off x="4906625" y="2841425"/>
            <a:ext cx="3711851" cy="158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a:t>
            </a:r>
            <a:r>
              <a:rPr lang="en-GB">
                <a:solidFill>
                  <a:srgbClr val="38761D"/>
                </a:solidFill>
              </a:rPr>
              <a:t>dverbial phrases - more detail - How? When? Where? </a:t>
            </a:r>
            <a:endParaRPr>
              <a:solidFill>
                <a:srgbClr val="38761D"/>
              </a:solidFill>
            </a:endParaRPr>
          </a:p>
        </p:txBody>
      </p:sp>
      <p:sp>
        <p:nvSpPr>
          <p:cNvPr id="149" name="Google Shape;149;p32"/>
          <p:cNvSpPr txBox="1"/>
          <p:nvPr/>
        </p:nvSpPr>
        <p:spPr>
          <a:xfrm>
            <a:off x="601650" y="1246363"/>
            <a:ext cx="79407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0000FF"/>
                </a:solidFill>
                <a:latin typeface="Source Code Pro"/>
                <a:ea typeface="Source Code Pro"/>
                <a:cs typeface="Source Code Pro"/>
                <a:sym typeface="Source Code Pro"/>
              </a:rPr>
              <a:t>Curious </a:t>
            </a:r>
            <a:r>
              <a:rPr lang="en-GB" sz="1800">
                <a:solidFill>
                  <a:schemeClr val="dk2"/>
                </a:solidFill>
                <a:latin typeface="Source Code Pro"/>
                <a:ea typeface="Source Code Pro"/>
                <a:cs typeface="Source Code Pro"/>
                <a:sym typeface="Source Code Pro"/>
              </a:rPr>
              <a:t>frogs floated </a:t>
            </a:r>
            <a:r>
              <a:rPr lang="en-GB" sz="1800">
                <a:solidFill>
                  <a:srgbClr val="FF0000"/>
                </a:solidFill>
                <a:latin typeface="Source Code Pro"/>
                <a:ea typeface="Source Code Pro"/>
                <a:cs typeface="Source Code Pro"/>
                <a:sym typeface="Source Code Pro"/>
              </a:rPr>
              <a:t>silently </a:t>
            </a:r>
            <a:r>
              <a:rPr lang="en-GB" sz="1800">
                <a:solidFill>
                  <a:srgbClr val="FF00FF"/>
                </a:solidFill>
                <a:latin typeface="Source Code Pro"/>
                <a:ea typeface="Source Code Pro"/>
                <a:cs typeface="Source Code Pro"/>
                <a:sym typeface="Source Code Pro"/>
              </a:rPr>
              <a:t>on the lily pads </a:t>
            </a:r>
            <a:r>
              <a:rPr lang="en-GB" sz="1800">
                <a:solidFill>
                  <a:srgbClr val="38761D"/>
                </a:solidFill>
                <a:latin typeface="Source Code Pro"/>
                <a:ea typeface="Source Code Pro"/>
                <a:cs typeface="Source Code Pro"/>
                <a:sym typeface="Source Code Pro"/>
              </a:rPr>
              <a:t>at midnight.</a:t>
            </a:r>
            <a:endParaRPr>
              <a:solidFill>
                <a:srgbClr val="38761D"/>
              </a:solidFill>
            </a:endParaRPr>
          </a:p>
        </p:txBody>
      </p:sp>
      <p:pic>
        <p:nvPicPr>
          <p:cNvPr id="150" name="Google Shape;150;p32"/>
          <p:cNvPicPr preferRelativeResize="0"/>
          <p:nvPr/>
        </p:nvPicPr>
        <p:blipFill>
          <a:blip r:embed="rId3">
            <a:alphaModFix/>
          </a:blip>
          <a:stretch>
            <a:fillRect/>
          </a:stretch>
        </p:blipFill>
        <p:spPr>
          <a:xfrm>
            <a:off x="1200950" y="2080250"/>
            <a:ext cx="6356325" cy="270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Adverbial phrase or clause - </a:t>
            </a:r>
            <a:r>
              <a:rPr lang="en-GB" sz="3000"/>
              <a:t>who? what? when? where? why? how?</a:t>
            </a:r>
            <a:endParaRPr sz="3000"/>
          </a:p>
        </p:txBody>
      </p:sp>
      <p:sp>
        <p:nvSpPr>
          <p:cNvPr id="156" name="Google Shape;156;p3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rgbClr val="0000FF"/>
                </a:solidFill>
              </a:rPr>
              <a:t>Curious </a:t>
            </a:r>
            <a:r>
              <a:rPr lang="en-GB" u="sng"/>
              <a:t>frogs floated </a:t>
            </a:r>
            <a:r>
              <a:rPr lang="en-GB">
                <a:solidFill>
                  <a:srgbClr val="FF0000"/>
                </a:solidFill>
              </a:rPr>
              <a:t>silently </a:t>
            </a:r>
            <a:r>
              <a:rPr lang="en-GB">
                <a:solidFill>
                  <a:srgbClr val="FF00FF"/>
                </a:solidFill>
              </a:rPr>
              <a:t>on the lily pads </a:t>
            </a:r>
            <a:r>
              <a:rPr lang="en-GB">
                <a:solidFill>
                  <a:srgbClr val="38761D"/>
                </a:solidFill>
              </a:rPr>
              <a:t>at midnight.</a:t>
            </a:r>
            <a:endParaRPr>
              <a:solidFill>
                <a:srgbClr val="38761D"/>
              </a:solidFill>
            </a:endParaRPr>
          </a:p>
          <a:p>
            <a:pPr indent="0" lvl="0" marL="0" rtl="0" algn="l">
              <a:spcBef>
                <a:spcPts val="1600"/>
              </a:spcBef>
              <a:spcAft>
                <a:spcPts val="0"/>
              </a:spcAft>
              <a:buNone/>
            </a:pPr>
            <a:r>
              <a:rPr lang="en-GB">
                <a:solidFill>
                  <a:srgbClr val="38761D"/>
                </a:solidFill>
              </a:rPr>
              <a:t>At midnight, </a:t>
            </a:r>
            <a:r>
              <a:rPr lang="en-GB" u="sng">
                <a:solidFill>
                  <a:srgbClr val="0000FF"/>
                </a:solidFill>
              </a:rPr>
              <a:t>curious </a:t>
            </a:r>
            <a:r>
              <a:rPr lang="en-GB" u="sng"/>
              <a:t>frogs floated</a:t>
            </a:r>
            <a:r>
              <a:rPr lang="en-GB"/>
              <a:t> </a:t>
            </a:r>
            <a:r>
              <a:rPr lang="en-GB">
                <a:solidFill>
                  <a:srgbClr val="FF0000"/>
                </a:solidFill>
              </a:rPr>
              <a:t>silently </a:t>
            </a:r>
            <a:r>
              <a:rPr lang="en-GB">
                <a:solidFill>
                  <a:srgbClr val="FF00FF"/>
                </a:solidFill>
              </a:rPr>
              <a:t>on the lily pads. </a:t>
            </a:r>
            <a:endParaRPr>
              <a:solidFill>
                <a:srgbClr val="FF00FF"/>
              </a:solidFill>
            </a:endParaRPr>
          </a:p>
          <a:p>
            <a:pPr indent="0" lvl="0" marL="0" rtl="0" algn="l">
              <a:spcBef>
                <a:spcPts val="1600"/>
              </a:spcBef>
              <a:spcAft>
                <a:spcPts val="0"/>
              </a:spcAft>
              <a:buNone/>
            </a:pPr>
            <a:r>
              <a:rPr lang="en-GB">
                <a:solidFill>
                  <a:srgbClr val="FF00FF"/>
                </a:solidFill>
              </a:rPr>
              <a:t>On the lily pads, </a:t>
            </a:r>
            <a:r>
              <a:rPr lang="en-GB">
                <a:solidFill>
                  <a:srgbClr val="38761D"/>
                </a:solidFill>
              </a:rPr>
              <a:t>at midnight,</a:t>
            </a:r>
            <a:r>
              <a:rPr lang="en-GB">
                <a:solidFill>
                  <a:srgbClr val="FF00FF"/>
                </a:solidFill>
              </a:rPr>
              <a:t> </a:t>
            </a:r>
            <a:r>
              <a:rPr lang="en-GB" u="sng">
                <a:solidFill>
                  <a:srgbClr val="0000FF"/>
                </a:solidFill>
              </a:rPr>
              <a:t>curious </a:t>
            </a:r>
            <a:r>
              <a:rPr lang="en-GB" u="sng"/>
              <a:t>frogs floated</a:t>
            </a:r>
            <a:r>
              <a:rPr lang="en-GB"/>
              <a:t> </a:t>
            </a:r>
            <a:r>
              <a:rPr lang="en-GB">
                <a:solidFill>
                  <a:srgbClr val="FF0000"/>
                </a:solidFill>
              </a:rPr>
              <a:t>silently. </a:t>
            </a:r>
            <a:endParaRPr>
              <a:solidFill>
                <a:srgbClr val="FF0000"/>
              </a:solidFill>
            </a:endParaRPr>
          </a:p>
          <a:p>
            <a:pPr indent="0" lvl="0" marL="0" rtl="0" algn="l">
              <a:spcBef>
                <a:spcPts val="1600"/>
              </a:spcBef>
              <a:spcAft>
                <a:spcPts val="1600"/>
              </a:spcAft>
              <a:buNone/>
            </a:pPr>
            <a:r>
              <a:rPr lang="en-GB">
                <a:solidFill>
                  <a:srgbClr val="FF0000"/>
                </a:solidFill>
              </a:rPr>
              <a:t>Silently, </a:t>
            </a:r>
            <a:r>
              <a:rPr lang="en-GB" u="sng">
                <a:solidFill>
                  <a:srgbClr val="0000FF"/>
                </a:solidFill>
              </a:rPr>
              <a:t>curious </a:t>
            </a:r>
            <a:r>
              <a:rPr lang="en-GB" u="sng"/>
              <a:t>frogs floated</a:t>
            </a:r>
            <a:r>
              <a:rPr lang="en-GB"/>
              <a:t> </a:t>
            </a:r>
            <a:r>
              <a:rPr lang="en-GB">
                <a:solidFill>
                  <a:srgbClr val="FF00FF"/>
                </a:solidFill>
              </a:rPr>
              <a:t>on the lily pads </a:t>
            </a:r>
            <a:r>
              <a:rPr lang="en-GB">
                <a:solidFill>
                  <a:srgbClr val="38761D"/>
                </a:solidFill>
              </a:rPr>
              <a:t>at midnight.</a:t>
            </a:r>
            <a:endParaRPr>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