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61" r:id="rId7"/>
    <p:sldId id="260" r:id="rId8"/>
    <p:sldId id="262" r:id="rId9"/>
    <p:sldId id="263" r:id="rId10"/>
    <p:sldId id="264" r:id="rId11"/>
    <p:sldId id="265" r:id="rId12"/>
    <p:sldId id="266" r:id="rId13"/>
    <p:sldId id="267" r:id="rId14"/>
    <p:sldId id="270" r:id="rId15"/>
    <p:sldId id="268" r:id="rId16"/>
    <p:sldId id="269"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9" autoAdjust="0"/>
    <p:restoredTop sz="86380" autoAdjust="0"/>
  </p:normalViewPr>
  <p:slideViewPr>
    <p:cSldViewPr>
      <p:cViewPr>
        <p:scale>
          <a:sx n="70" d="100"/>
          <a:sy n="70" d="100"/>
        </p:scale>
        <p:origin x="-2022" y="-168"/>
      </p:cViewPr>
      <p:guideLst>
        <p:guide orient="horz" pos="2160"/>
        <p:guide pos="2880"/>
      </p:guideLst>
    </p:cSldViewPr>
  </p:slideViewPr>
  <p:outlineViewPr>
    <p:cViewPr>
      <p:scale>
        <a:sx n="33" d="100"/>
        <a:sy n="33" d="100"/>
      </p:scale>
      <p:origin x="258" y="30842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D7EDD96-F62D-4DC0-A708-425241967F9C}" type="datetimeFigureOut">
              <a:rPr lang="en-GB" smtClean="0"/>
              <a:pPr/>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71F9E7-30D6-4042-8D30-7C749FBC83F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7EDD96-F62D-4DC0-A708-425241967F9C}" type="datetimeFigureOut">
              <a:rPr lang="en-GB" smtClean="0"/>
              <a:pPr/>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71F9E7-30D6-4042-8D30-7C749FBC83F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7EDD96-F62D-4DC0-A708-425241967F9C}" type="datetimeFigureOut">
              <a:rPr lang="en-GB" smtClean="0"/>
              <a:pPr/>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71F9E7-30D6-4042-8D30-7C749FBC83F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7EDD96-F62D-4DC0-A708-425241967F9C}" type="datetimeFigureOut">
              <a:rPr lang="en-GB" smtClean="0"/>
              <a:pPr/>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71F9E7-30D6-4042-8D30-7C749FBC83F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7EDD96-F62D-4DC0-A708-425241967F9C}" type="datetimeFigureOut">
              <a:rPr lang="en-GB" smtClean="0"/>
              <a:pPr/>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71F9E7-30D6-4042-8D30-7C749FBC83F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D7EDD96-F62D-4DC0-A708-425241967F9C}" type="datetimeFigureOut">
              <a:rPr lang="en-GB" smtClean="0"/>
              <a:pPr/>
              <a:t>07/05/2020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71F9E7-30D6-4042-8D30-7C749FBC83F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D7EDD96-F62D-4DC0-A708-425241967F9C}" type="datetimeFigureOut">
              <a:rPr lang="en-GB" smtClean="0"/>
              <a:pPr/>
              <a:t>07/05/2020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71F9E7-30D6-4042-8D30-7C749FBC83F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D7EDD96-F62D-4DC0-A708-425241967F9C}" type="datetimeFigureOut">
              <a:rPr lang="en-GB" smtClean="0"/>
              <a:pPr/>
              <a:t>07/05/2020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71F9E7-30D6-4042-8D30-7C749FBC83F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7EDD96-F62D-4DC0-A708-425241967F9C}" type="datetimeFigureOut">
              <a:rPr lang="en-GB" smtClean="0"/>
              <a:pPr/>
              <a:t>07/05/2020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71F9E7-30D6-4042-8D30-7C749FBC83F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EDD96-F62D-4DC0-A708-425241967F9C}" type="datetimeFigureOut">
              <a:rPr lang="en-GB" smtClean="0"/>
              <a:pPr/>
              <a:t>07/05/2020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71F9E7-30D6-4042-8D30-7C749FBC83F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EDD96-F62D-4DC0-A708-425241967F9C}" type="datetimeFigureOut">
              <a:rPr lang="en-GB" smtClean="0"/>
              <a:pPr/>
              <a:t>07/05/2020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71F9E7-30D6-4042-8D30-7C749FBC83F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EDD96-F62D-4DC0-A708-425241967F9C}" type="datetimeFigureOut">
              <a:rPr lang="en-GB" smtClean="0"/>
              <a:pPr/>
              <a:t>07/05/2020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1F9E7-30D6-4042-8D30-7C749FBC83F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1512167"/>
          </a:xfrm>
        </p:spPr>
        <p:txBody>
          <a:bodyPr/>
          <a:lstStyle/>
          <a:p>
            <a:r>
              <a:rPr lang="en-GB" dirty="0" smtClean="0">
                <a:latin typeface="Comic Sans MS" pitchFamily="66" charset="0"/>
              </a:rPr>
              <a:t>The Angel of </a:t>
            </a:r>
            <a:r>
              <a:rPr lang="en-GB" dirty="0" err="1" smtClean="0">
                <a:latin typeface="Comic Sans MS" pitchFamily="66" charset="0"/>
              </a:rPr>
              <a:t>Nitshill</a:t>
            </a:r>
            <a:r>
              <a:rPr lang="en-GB" dirty="0" smtClean="0">
                <a:latin typeface="Comic Sans MS" pitchFamily="66" charset="0"/>
              </a:rPr>
              <a:t> Road</a:t>
            </a:r>
            <a:br>
              <a:rPr lang="en-GB" dirty="0" smtClean="0">
                <a:latin typeface="Comic Sans MS" pitchFamily="66" charset="0"/>
              </a:rPr>
            </a:br>
            <a:r>
              <a:rPr lang="en-GB" dirty="0" smtClean="0">
                <a:latin typeface="Comic Sans MS" pitchFamily="66" charset="0"/>
              </a:rPr>
              <a:t>Topic - Discussion</a:t>
            </a:r>
            <a:endParaRPr lang="en-GB" dirty="0"/>
          </a:p>
        </p:txBody>
      </p:sp>
      <p:sp>
        <p:nvSpPr>
          <p:cNvPr id="3" name="Subtitle 2"/>
          <p:cNvSpPr>
            <a:spLocks noGrp="1"/>
          </p:cNvSpPr>
          <p:nvPr>
            <p:ph type="subTitle" idx="1"/>
          </p:nvPr>
        </p:nvSpPr>
        <p:spPr/>
        <p:txBody>
          <a:bodyPr/>
          <a:lstStyle/>
          <a:p>
            <a:endParaRPr lang="en-GB" dirty="0"/>
          </a:p>
        </p:txBody>
      </p:sp>
      <p:pic>
        <p:nvPicPr>
          <p:cNvPr id="4" name="Picture 3" descr="book cover of The Angel of Nitshill Road"/>
          <p:cNvPicPr/>
          <p:nvPr/>
        </p:nvPicPr>
        <p:blipFill>
          <a:blip r:embed="rId2" cstate="print"/>
          <a:srcRect/>
          <a:stretch>
            <a:fillRect/>
          </a:stretch>
        </p:blipFill>
        <p:spPr bwMode="auto">
          <a:xfrm>
            <a:off x="1331640" y="2132856"/>
            <a:ext cx="6696744" cy="396044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B050"/>
                </a:solidFill>
                <a:latin typeface="Comic Sans MS" pitchFamily="66" charset="0"/>
              </a:rPr>
              <a:t>Direct speech</a:t>
            </a:r>
            <a:endParaRPr lang="en-GB" b="1" dirty="0">
              <a:solidFill>
                <a:srgbClr val="00B050"/>
              </a:solidFill>
              <a:latin typeface="Comic Sans MS" pitchFamily="66" charset="0"/>
            </a:endParaRPr>
          </a:p>
        </p:txBody>
      </p:sp>
      <p:sp>
        <p:nvSpPr>
          <p:cNvPr id="3" name="Content Placeholder 2"/>
          <p:cNvSpPr>
            <a:spLocks noGrp="1"/>
          </p:cNvSpPr>
          <p:nvPr>
            <p:ph idx="1"/>
          </p:nvPr>
        </p:nvSpPr>
        <p:spPr/>
        <p:txBody>
          <a:bodyPr/>
          <a:lstStyle/>
          <a:p>
            <a:r>
              <a:rPr lang="en-GB" b="1" dirty="0">
                <a:solidFill>
                  <a:srgbClr val="00B050"/>
                </a:solidFill>
                <a:latin typeface="Comic Sans MS" pitchFamily="66" charset="0"/>
              </a:rPr>
              <a:t>Direct speech</a:t>
            </a:r>
            <a:r>
              <a:rPr lang="en-GB" dirty="0">
                <a:latin typeface="Comic Sans MS" pitchFamily="66" charset="0"/>
              </a:rPr>
              <a:t> is a sentence in which the exact words spoken are reproduced in </a:t>
            </a:r>
            <a:r>
              <a:rPr lang="en-GB" b="1" dirty="0">
                <a:latin typeface="Comic Sans MS" pitchFamily="66" charset="0"/>
              </a:rPr>
              <a:t>speech</a:t>
            </a:r>
            <a:r>
              <a:rPr lang="en-GB" dirty="0">
                <a:latin typeface="Comic Sans MS" pitchFamily="66" charset="0"/>
              </a:rPr>
              <a:t> marks (also known as </a:t>
            </a:r>
            <a:r>
              <a:rPr lang="en-GB" dirty="0" smtClean="0">
                <a:latin typeface="Comic Sans MS" pitchFamily="66" charset="0"/>
              </a:rPr>
              <a:t>inverted </a:t>
            </a:r>
            <a:r>
              <a:rPr lang="en-GB" dirty="0">
                <a:latin typeface="Comic Sans MS" pitchFamily="66" charset="0"/>
              </a:rPr>
              <a:t>commas). For </a:t>
            </a:r>
            <a:r>
              <a:rPr lang="en-GB" b="1" dirty="0">
                <a:latin typeface="Comic Sans MS" pitchFamily="66" charset="0"/>
              </a:rPr>
              <a:t>example</a:t>
            </a:r>
            <a:r>
              <a:rPr lang="en-GB" dirty="0" smtClean="0">
                <a:latin typeface="Comic Sans MS" pitchFamily="66" charset="0"/>
              </a:rPr>
              <a:t>:</a:t>
            </a:r>
          </a:p>
          <a:p>
            <a:r>
              <a:rPr lang="en-GB" b="1" dirty="0" smtClean="0">
                <a:solidFill>
                  <a:srgbClr val="00B050"/>
                </a:solidFill>
                <a:latin typeface="Comic Sans MS" pitchFamily="66" charset="0"/>
              </a:rPr>
              <a:t>"</a:t>
            </a:r>
            <a:r>
              <a:rPr lang="en-GB" b="1" dirty="0">
                <a:solidFill>
                  <a:srgbClr val="00B050"/>
                </a:solidFill>
                <a:latin typeface="Comic Sans MS" pitchFamily="66" charset="0"/>
              </a:rPr>
              <a:t>You'll never guess what I've just seen!" </a:t>
            </a:r>
            <a:r>
              <a:rPr lang="en-GB" b="1" dirty="0">
                <a:latin typeface="Comic Sans MS" pitchFamily="66" charset="0"/>
              </a:rPr>
              <a:t>said Sam, excitedly</a:t>
            </a:r>
            <a:r>
              <a:rPr lang="en-GB" dirty="0" smtClean="0">
                <a:latin typeface="Comic Sans MS" pitchFamily="66" charset="0"/>
              </a:rPr>
              <a:t>.</a:t>
            </a:r>
          </a:p>
          <a:p>
            <a:r>
              <a:rPr lang="en-GB" dirty="0" smtClean="0">
                <a:latin typeface="Comic Sans MS" pitchFamily="66" charset="0"/>
              </a:rPr>
              <a:t> </a:t>
            </a:r>
            <a:r>
              <a:rPr lang="en-GB" b="1" dirty="0">
                <a:solidFill>
                  <a:srgbClr val="00B050"/>
                </a:solidFill>
                <a:latin typeface="Comic Sans MS" pitchFamily="66" charset="0"/>
              </a:rPr>
              <a:t>"What's that?" </a:t>
            </a:r>
            <a:r>
              <a:rPr lang="en-GB" b="1" dirty="0">
                <a:latin typeface="Comic Sans MS" pitchFamily="66" charset="0"/>
              </a:rPr>
              <a:t>asked Louise.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solidFill>
                  <a:srgbClr val="FF0000"/>
                </a:solidFill>
                <a:latin typeface="Comic Sans MS" pitchFamily="66" charset="0"/>
              </a:rPr>
              <a:t>Reported Speech</a:t>
            </a:r>
            <a:endParaRPr lang="en-GB" sz="3600" dirty="0">
              <a:solidFill>
                <a:srgbClr val="FF0000"/>
              </a:solidFill>
              <a:latin typeface="Comic Sans MS" pitchFamily="66" charset="0"/>
            </a:endParaRPr>
          </a:p>
        </p:txBody>
      </p:sp>
      <p:sp>
        <p:nvSpPr>
          <p:cNvPr id="3" name="Content Placeholder 2"/>
          <p:cNvSpPr>
            <a:spLocks noGrp="1"/>
          </p:cNvSpPr>
          <p:nvPr>
            <p:ph idx="1"/>
          </p:nvPr>
        </p:nvSpPr>
        <p:spPr>
          <a:xfrm>
            <a:off x="457200" y="1196752"/>
            <a:ext cx="8229600" cy="4929411"/>
          </a:xfrm>
        </p:spPr>
        <p:txBody>
          <a:bodyPr>
            <a:normAutofit/>
          </a:bodyPr>
          <a:lstStyle/>
          <a:p>
            <a:r>
              <a:rPr lang="en-GB" dirty="0" smtClean="0">
                <a:solidFill>
                  <a:srgbClr val="FF0000"/>
                </a:solidFill>
              </a:rPr>
              <a:t>Reported Speech</a:t>
            </a:r>
            <a:r>
              <a:rPr lang="en-GB" dirty="0" smtClean="0"/>
              <a:t>...relays the same information without quoting the speaker.</a:t>
            </a:r>
          </a:p>
          <a:p>
            <a:r>
              <a:rPr lang="en-GB" dirty="0" smtClean="0"/>
              <a:t>Without using speech marks (inverted commas) </a:t>
            </a:r>
            <a:endParaRPr lang="en-GB" dirty="0"/>
          </a:p>
          <a:p>
            <a:r>
              <a:rPr lang="en-GB" b="1" i="1" dirty="0" smtClean="0">
                <a:solidFill>
                  <a:srgbClr val="FF0000"/>
                </a:solidFill>
              </a:rPr>
              <a:t>He told me he was going to buy some milk.</a:t>
            </a:r>
            <a:endParaRPr lang="en-GB" b="1" dirty="0" smtClean="0">
              <a:solidFill>
                <a:srgbClr val="FF0000"/>
              </a:solidFill>
            </a:endParaRPr>
          </a:p>
          <a:p>
            <a:r>
              <a:rPr lang="en-GB" b="1" i="1" dirty="0" smtClean="0">
                <a:solidFill>
                  <a:srgbClr val="FF0000"/>
                </a:solidFill>
              </a:rPr>
              <a:t>She asked me to help unpack the shopping</a:t>
            </a:r>
            <a:endParaRPr lang="en-GB" b="1" dirty="0" smtClean="0"/>
          </a:p>
          <a:p>
            <a:pPr>
              <a:buNone/>
            </a:pPr>
            <a:endParaRPr lang="en-GB" dirty="0">
              <a:solidFill>
                <a:srgbClr val="FF0000"/>
              </a:solidFill>
            </a:endParaRP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Direct and Reported speech</a:t>
            </a:r>
            <a:endParaRPr lang="en-GB" dirty="0"/>
          </a:p>
        </p:txBody>
      </p:sp>
      <p:sp>
        <p:nvSpPr>
          <p:cNvPr id="3" name="Content Placeholder 2"/>
          <p:cNvSpPr>
            <a:spLocks noGrp="1"/>
          </p:cNvSpPr>
          <p:nvPr>
            <p:ph idx="1"/>
          </p:nvPr>
        </p:nvSpPr>
        <p:spPr/>
        <p:txBody>
          <a:bodyPr>
            <a:normAutofit fontScale="92500" lnSpcReduction="10000"/>
          </a:bodyPr>
          <a:lstStyle/>
          <a:p>
            <a:r>
              <a:rPr lang="en-GB" b="1" dirty="0" smtClean="0">
                <a:solidFill>
                  <a:srgbClr val="00B050"/>
                </a:solidFill>
              </a:rPr>
              <a:t>Direct speech</a:t>
            </a:r>
          </a:p>
          <a:p>
            <a:r>
              <a:rPr lang="en-GB" b="1" i="1" dirty="0" smtClean="0">
                <a:solidFill>
                  <a:srgbClr val="00B050"/>
                </a:solidFill>
              </a:rPr>
              <a:t>“I'm going to buy some milk.” </a:t>
            </a:r>
            <a:r>
              <a:rPr lang="en-GB" b="1" i="1" dirty="0" smtClean="0"/>
              <a:t>said Tom.</a:t>
            </a:r>
            <a:endParaRPr lang="en-GB" b="1" dirty="0" smtClean="0"/>
          </a:p>
          <a:p>
            <a:r>
              <a:rPr lang="en-GB" b="1" dirty="0" smtClean="0">
                <a:solidFill>
                  <a:srgbClr val="FF0000"/>
                </a:solidFill>
              </a:rPr>
              <a:t>Reported speech</a:t>
            </a:r>
          </a:p>
          <a:p>
            <a:r>
              <a:rPr lang="en-GB" b="1" i="1" dirty="0" smtClean="0">
                <a:solidFill>
                  <a:srgbClr val="FF0000"/>
                </a:solidFill>
              </a:rPr>
              <a:t>He told me he was going to buy some milk.</a:t>
            </a:r>
            <a:endParaRPr lang="en-GB" b="1" dirty="0" smtClean="0">
              <a:solidFill>
                <a:srgbClr val="FF0000"/>
              </a:solidFill>
            </a:endParaRPr>
          </a:p>
          <a:p>
            <a:r>
              <a:rPr lang="en-GB" b="1" dirty="0" smtClean="0">
                <a:solidFill>
                  <a:srgbClr val="00B050"/>
                </a:solidFill>
              </a:rPr>
              <a:t>Direct speech</a:t>
            </a:r>
          </a:p>
          <a:p>
            <a:r>
              <a:rPr lang="en-GB" b="1" i="1" dirty="0" smtClean="0">
                <a:solidFill>
                  <a:srgbClr val="00B050"/>
                </a:solidFill>
              </a:rPr>
              <a:t>“Please help me unpack the shopping,” </a:t>
            </a:r>
            <a:r>
              <a:rPr lang="en-GB" b="1" i="1" dirty="0" smtClean="0"/>
              <a:t>said Sophia.</a:t>
            </a:r>
            <a:endParaRPr lang="en-GB" b="1" dirty="0" smtClean="0"/>
          </a:p>
          <a:p>
            <a:r>
              <a:rPr lang="en-GB" b="1" dirty="0" smtClean="0">
                <a:solidFill>
                  <a:srgbClr val="FF0000"/>
                </a:solidFill>
              </a:rPr>
              <a:t>Reported speech</a:t>
            </a:r>
          </a:p>
          <a:p>
            <a:r>
              <a:rPr lang="en-GB" b="1" i="1" dirty="0" smtClean="0">
                <a:solidFill>
                  <a:srgbClr val="FF0000"/>
                </a:solidFill>
              </a:rPr>
              <a:t>She asked me to help unpack the shopping</a:t>
            </a:r>
            <a:endParaRPr lang="en-GB"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latin typeface="Comic Sans MS" pitchFamily="66" charset="0"/>
              </a:rPr>
              <a:t>Direct and Reported speech </a:t>
            </a:r>
            <a:r>
              <a:rPr lang="en-GB" dirty="0" smtClean="0"/>
              <a:t>examples</a:t>
            </a:r>
            <a:endParaRPr lang="en-GB" dirty="0"/>
          </a:p>
        </p:txBody>
      </p:sp>
      <p:sp>
        <p:nvSpPr>
          <p:cNvPr id="3" name="Content Placeholder 2"/>
          <p:cNvSpPr>
            <a:spLocks noGrp="1"/>
          </p:cNvSpPr>
          <p:nvPr>
            <p:ph idx="1"/>
          </p:nvPr>
        </p:nvSpPr>
        <p:spPr>
          <a:xfrm>
            <a:off x="457200" y="1340768"/>
            <a:ext cx="8229600" cy="4785395"/>
          </a:xfrm>
        </p:spPr>
        <p:txBody>
          <a:bodyPr/>
          <a:lstStyle/>
          <a:p>
            <a:r>
              <a:rPr lang="en-GB" b="1" dirty="0" smtClean="0">
                <a:solidFill>
                  <a:srgbClr val="00B050"/>
                </a:solidFill>
              </a:rPr>
              <a:t>Direct speech.</a:t>
            </a:r>
          </a:p>
          <a:p>
            <a:r>
              <a:rPr lang="en-GB" b="1" dirty="0" smtClean="0">
                <a:solidFill>
                  <a:srgbClr val="00B050"/>
                </a:solidFill>
              </a:rPr>
              <a:t>“I love the Toy Story films.” </a:t>
            </a:r>
            <a:r>
              <a:rPr lang="en-GB" b="1" dirty="0" smtClean="0"/>
              <a:t>she said.</a:t>
            </a:r>
          </a:p>
          <a:p>
            <a:r>
              <a:rPr lang="en-GB" b="1" dirty="0" smtClean="0">
                <a:solidFill>
                  <a:srgbClr val="FF0000"/>
                </a:solidFill>
              </a:rPr>
              <a:t>Reported speech. </a:t>
            </a:r>
          </a:p>
          <a:p>
            <a:r>
              <a:rPr lang="en-GB" b="1" dirty="0" smtClean="0">
                <a:solidFill>
                  <a:srgbClr val="FF0000"/>
                </a:solidFill>
              </a:rPr>
              <a:t>She said she loved the Toy Story films.</a:t>
            </a:r>
          </a:p>
          <a:p>
            <a:r>
              <a:rPr lang="en-GB" b="1" dirty="0" smtClean="0">
                <a:solidFill>
                  <a:srgbClr val="00B050"/>
                </a:solidFill>
              </a:rPr>
              <a:t>Direct speech.</a:t>
            </a:r>
          </a:p>
          <a:p>
            <a:r>
              <a:rPr lang="en-GB" b="1" dirty="0" smtClean="0">
                <a:solidFill>
                  <a:srgbClr val="00B050"/>
                </a:solidFill>
              </a:rPr>
              <a:t>“I’ll phone you tomorrow,” </a:t>
            </a:r>
            <a:r>
              <a:rPr lang="en-GB" b="1" dirty="0" smtClean="0"/>
              <a:t>he said.</a:t>
            </a:r>
          </a:p>
          <a:p>
            <a:r>
              <a:rPr lang="en-GB" b="1" dirty="0" smtClean="0">
                <a:solidFill>
                  <a:srgbClr val="FF0000"/>
                </a:solidFill>
              </a:rPr>
              <a:t>Reported speech.</a:t>
            </a:r>
          </a:p>
          <a:p>
            <a:r>
              <a:rPr lang="en-GB" b="1" dirty="0" smtClean="0">
                <a:solidFill>
                  <a:srgbClr val="FF0000"/>
                </a:solidFill>
              </a:rPr>
              <a:t>He said he’d phone me the next day.</a:t>
            </a:r>
          </a:p>
          <a:p>
            <a:endParaRPr lang="en-GB" dirty="0"/>
          </a:p>
        </p:txBody>
      </p:sp>
      <p:sp>
        <p:nvSpPr>
          <p:cNvPr id="4" name="Rectangle 3"/>
          <p:cNvSpPr/>
          <p:nvPr/>
        </p:nvSpPr>
        <p:spPr>
          <a:xfrm>
            <a:off x="755576" y="5301208"/>
            <a:ext cx="7704856" cy="1477328"/>
          </a:xfrm>
          <a:prstGeom prst="rect">
            <a:avLst/>
          </a:prstGeom>
        </p:spPr>
        <p:txBody>
          <a:bodyPr wrap="square">
            <a:spAutoFit/>
          </a:bodyPr>
          <a:lstStyle/>
          <a:p>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2800" dirty="0" smtClean="0">
                <a:latin typeface="Comic Sans MS" pitchFamily="66" charset="0"/>
              </a:rPr>
              <a:t>The Angel of </a:t>
            </a:r>
            <a:r>
              <a:rPr lang="en-GB" sz="2800" dirty="0" err="1" smtClean="0">
                <a:latin typeface="Comic Sans MS" pitchFamily="66" charset="0"/>
              </a:rPr>
              <a:t>Nitshill</a:t>
            </a:r>
            <a:r>
              <a:rPr lang="en-GB" sz="2800" dirty="0" smtClean="0">
                <a:latin typeface="Comic Sans MS" pitchFamily="66" charset="0"/>
              </a:rPr>
              <a:t> Road</a:t>
            </a:r>
            <a:endParaRPr lang="en-GB" sz="2800" dirty="0">
              <a:latin typeface="Comic Sans MS" pitchFamily="66" charset="0"/>
            </a:endParaRPr>
          </a:p>
        </p:txBody>
      </p:sp>
      <p:sp>
        <p:nvSpPr>
          <p:cNvPr id="3" name="Content Placeholder 2"/>
          <p:cNvSpPr>
            <a:spLocks noGrp="1"/>
          </p:cNvSpPr>
          <p:nvPr>
            <p:ph idx="1"/>
          </p:nvPr>
        </p:nvSpPr>
        <p:spPr>
          <a:xfrm>
            <a:off x="457200" y="1052736"/>
            <a:ext cx="8229600" cy="5073427"/>
          </a:xfrm>
        </p:spPr>
        <p:txBody>
          <a:bodyPr>
            <a:normAutofit lnSpcReduction="10000"/>
          </a:bodyPr>
          <a:lstStyle/>
          <a:p>
            <a:r>
              <a:rPr lang="en-GB" sz="2800" dirty="0" smtClean="0">
                <a:latin typeface="Comic Sans MS" pitchFamily="66" charset="0"/>
              </a:rPr>
              <a:t>In the Angel of </a:t>
            </a:r>
            <a:r>
              <a:rPr lang="en-GB" sz="2800" dirty="0" err="1" smtClean="0">
                <a:latin typeface="Comic Sans MS" pitchFamily="66" charset="0"/>
              </a:rPr>
              <a:t>Nitshill</a:t>
            </a:r>
            <a:r>
              <a:rPr lang="en-GB" sz="2800" dirty="0" smtClean="0">
                <a:latin typeface="Comic Sans MS" pitchFamily="66" charset="0"/>
              </a:rPr>
              <a:t> Road, there are many examples of direct and reported speech. On the next two slides there are examples of speech that are shown as direct and reported speech.  </a:t>
            </a:r>
            <a:r>
              <a:rPr lang="en-GB" sz="2800" b="1" dirty="0" smtClean="0">
                <a:solidFill>
                  <a:srgbClr val="00B050"/>
                </a:solidFill>
                <a:latin typeface="Comic Sans MS" pitchFamily="66" charset="0"/>
              </a:rPr>
              <a:t>Remember, when you use</a:t>
            </a:r>
            <a:r>
              <a:rPr lang="en-GB" sz="2800" dirty="0" smtClean="0">
                <a:latin typeface="Comic Sans MS" pitchFamily="66" charset="0"/>
              </a:rPr>
              <a:t> </a:t>
            </a:r>
            <a:r>
              <a:rPr lang="en-GB" sz="2800" b="1" u="sng" dirty="0" smtClean="0">
                <a:solidFill>
                  <a:srgbClr val="00B050"/>
                </a:solidFill>
                <a:latin typeface="Comic Sans MS" pitchFamily="66" charset="0"/>
              </a:rPr>
              <a:t>direct </a:t>
            </a:r>
            <a:r>
              <a:rPr lang="en-GB" sz="2800" b="1" u="sng" dirty="0">
                <a:solidFill>
                  <a:srgbClr val="00B050"/>
                </a:solidFill>
                <a:latin typeface="Comic Sans MS" pitchFamily="66" charset="0"/>
              </a:rPr>
              <a:t>speech</a:t>
            </a:r>
            <a:r>
              <a:rPr lang="en-GB" sz="2800" b="1" dirty="0">
                <a:solidFill>
                  <a:srgbClr val="00B050"/>
                </a:solidFill>
                <a:latin typeface="Comic Sans MS" pitchFamily="66" charset="0"/>
              </a:rPr>
              <a:t>, it is more powerful. </a:t>
            </a:r>
            <a:r>
              <a:rPr lang="en-GB" sz="2800" b="1" dirty="0" smtClean="0">
                <a:solidFill>
                  <a:srgbClr val="00B050"/>
                </a:solidFill>
                <a:latin typeface="Comic Sans MS" pitchFamily="66" charset="0"/>
              </a:rPr>
              <a:t>However, </a:t>
            </a:r>
            <a:r>
              <a:rPr lang="en-GB" sz="2800" b="1" dirty="0">
                <a:solidFill>
                  <a:srgbClr val="00B050"/>
                </a:solidFill>
                <a:latin typeface="Comic Sans MS" pitchFamily="66" charset="0"/>
              </a:rPr>
              <a:t>y</a:t>
            </a:r>
            <a:r>
              <a:rPr lang="en-GB" sz="2800" b="1" dirty="0" smtClean="0">
                <a:solidFill>
                  <a:srgbClr val="00B050"/>
                </a:solidFill>
                <a:latin typeface="Comic Sans MS" pitchFamily="66" charset="0"/>
              </a:rPr>
              <a:t>ou </a:t>
            </a:r>
            <a:r>
              <a:rPr lang="en-GB" sz="2800" b="1" dirty="0">
                <a:solidFill>
                  <a:srgbClr val="00B050"/>
                </a:solidFill>
                <a:latin typeface="Comic Sans MS" pitchFamily="66" charset="0"/>
              </a:rPr>
              <a:t>don’t want to read speech, speech, speech all the time. You only use direct speech for the important parts you want the reader to focus on</a:t>
            </a:r>
            <a:r>
              <a:rPr lang="en-GB" sz="2800" b="1" dirty="0" smtClean="0">
                <a:solidFill>
                  <a:srgbClr val="00B050"/>
                </a:solidFill>
                <a:latin typeface="Comic Sans MS" pitchFamily="66" charset="0"/>
              </a:rPr>
              <a:t>.  </a:t>
            </a:r>
            <a:r>
              <a:rPr lang="en-GB" sz="2800" b="1" dirty="0" smtClean="0">
                <a:solidFill>
                  <a:srgbClr val="FF0000"/>
                </a:solidFill>
                <a:latin typeface="Comic Sans MS" pitchFamily="66" charset="0"/>
              </a:rPr>
              <a:t>Remember, </a:t>
            </a:r>
            <a:r>
              <a:rPr lang="en-GB" sz="2800" b="1" u="sng" dirty="0" smtClean="0">
                <a:solidFill>
                  <a:srgbClr val="FF0000"/>
                </a:solidFill>
                <a:latin typeface="Comic Sans MS" pitchFamily="66" charset="0"/>
              </a:rPr>
              <a:t>reported </a:t>
            </a:r>
            <a:r>
              <a:rPr lang="en-GB" sz="2800" b="1" u="sng" dirty="0">
                <a:solidFill>
                  <a:srgbClr val="FF0000"/>
                </a:solidFill>
                <a:latin typeface="Comic Sans MS" pitchFamily="66" charset="0"/>
              </a:rPr>
              <a:t>speech </a:t>
            </a:r>
            <a:r>
              <a:rPr lang="en-GB" sz="2800" b="1" dirty="0">
                <a:solidFill>
                  <a:srgbClr val="FF0000"/>
                </a:solidFill>
                <a:latin typeface="Comic Sans MS" pitchFamily="66" charset="0"/>
              </a:rPr>
              <a:t>allows you to summarise and move the action on quicker.</a:t>
            </a:r>
            <a:endParaRPr lang="en-GB" sz="2800" b="1" dirty="0" smtClean="0">
              <a:solidFill>
                <a:srgbClr val="FF0000"/>
              </a:solidFill>
              <a:latin typeface="Comic Sans MS" pitchFamily="66" charset="0"/>
            </a:endParaRP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The Angel of </a:t>
            </a:r>
            <a:r>
              <a:rPr lang="en-GB" dirty="0" err="1" smtClean="0">
                <a:latin typeface="Comic Sans MS" pitchFamily="66" charset="0"/>
              </a:rPr>
              <a:t>Nitshill</a:t>
            </a:r>
            <a:r>
              <a:rPr lang="en-GB" dirty="0" smtClean="0">
                <a:latin typeface="Comic Sans MS" pitchFamily="66" charset="0"/>
              </a:rPr>
              <a:t> Road.</a:t>
            </a:r>
            <a:endParaRPr lang="en-GB" dirty="0">
              <a:latin typeface="Comic Sans MS" pitchFamily="66" charset="0"/>
            </a:endParaRPr>
          </a:p>
        </p:txBody>
      </p:sp>
      <p:sp>
        <p:nvSpPr>
          <p:cNvPr id="3" name="Content Placeholder 2"/>
          <p:cNvSpPr>
            <a:spLocks noGrp="1"/>
          </p:cNvSpPr>
          <p:nvPr>
            <p:ph idx="1"/>
          </p:nvPr>
        </p:nvSpPr>
        <p:spPr/>
        <p:txBody>
          <a:bodyPr/>
          <a:lstStyle/>
          <a:p>
            <a:r>
              <a:rPr lang="en-GB" b="1" dirty="0" smtClean="0">
                <a:solidFill>
                  <a:srgbClr val="00B050"/>
                </a:solidFill>
                <a:latin typeface="Comic Sans MS" pitchFamily="66" charset="0"/>
              </a:rPr>
              <a:t>Direct speech </a:t>
            </a:r>
            <a:r>
              <a:rPr lang="en-GB" dirty="0" smtClean="0">
                <a:latin typeface="Comic Sans MS" pitchFamily="66" charset="0"/>
              </a:rPr>
              <a:t>looks like this... </a:t>
            </a:r>
          </a:p>
          <a:p>
            <a:r>
              <a:rPr lang="en-GB" b="1" dirty="0" smtClean="0">
                <a:solidFill>
                  <a:srgbClr val="00B050"/>
                </a:solidFill>
                <a:latin typeface="Comic Sans MS" pitchFamily="66" charset="0"/>
              </a:rPr>
              <a:t>“I </a:t>
            </a:r>
            <a:r>
              <a:rPr lang="en-GB" b="1" dirty="0">
                <a:solidFill>
                  <a:srgbClr val="00B050"/>
                </a:solidFill>
                <a:latin typeface="Comic Sans MS" pitchFamily="66" charset="0"/>
              </a:rPr>
              <a:t>hate you,” </a:t>
            </a:r>
            <a:r>
              <a:rPr lang="en-GB" b="1" dirty="0">
                <a:latin typeface="Comic Sans MS" pitchFamily="66" charset="0"/>
              </a:rPr>
              <a:t>shouted Barry Hunter.</a:t>
            </a:r>
          </a:p>
          <a:p>
            <a:r>
              <a:rPr lang="en-GB" b="1" dirty="0" smtClean="0">
                <a:solidFill>
                  <a:srgbClr val="00B050"/>
                </a:solidFill>
                <a:latin typeface="Comic Sans MS" pitchFamily="66" charset="0"/>
              </a:rPr>
              <a:t> </a:t>
            </a:r>
            <a:r>
              <a:rPr lang="en-GB" b="1" dirty="0">
                <a:solidFill>
                  <a:srgbClr val="00B050"/>
                </a:solidFill>
                <a:latin typeface="Comic Sans MS" pitchFamily="66" charset="0"/>
              </a:rPr>
              <a:t>“Controls not working properly?” </a:t>
            </a:r>
            <a:r>
              <a:rPr lang="en-GB" b="1" dirty="0">
                <a:latin typeface="Comic Sans MS" pitchFamily="66" charset="0"/>
              </a:rPr>
              <a:t>Barry jeered</a:t>
            </a:r>
            <a:r>
              <a:rPr lang="en-GB" b="1" dirty="0" smtClean="0">
                <a:latin typeface="Comic Sans MS" pitchFamily="66" charset="0"/>
              </a:rPr>
              <a:t>.</a:t>
            </a:r>
          </a:p>
          <a:p>
            <a:r>
              <a:rPr lang="en-GB" b="1" dirty="0">
                <a:solidFill>
                  <a:srgbClr val="00B050"/>
                </a:solidFill>
                <a:latin typeface="Comic Sans MS" pitchFamily="66" charset="0"/>
              </a:rPr>
              <a:t>“He’s just stupid!” </a:t>
            </a:r>
            <a:r>
              <a:rPr lang="en-GB" b="1" dirty="0">
                <a:latin typeface="Comic Sans MS" pitchFamily="66" charset="0"/>
              </a:rPr>
              <a:t>said </a:t>
            </a:r>
            <a:r>
              <a:rPr lang="en-GB" b="1" dirty="0" smtClean="0">
                <a:latin typeface="Comic Sans MS" pitchFamily="66" charset="0"/>
              </a:rPr>
              <a:t>Lis</a:t>
            </a:r>
            <a:r>
              <a:rPr lang="en-GB" b="1" dirty="0" smtClean="0"/>
              <a:t>a.</a:t>
            </a:r>
          </a:p>
          <a:p>
            <a:endParaRPr lang="en-GB" b="1" dirty="0">
              <a:solidFill>
                <a:srgbClr val="00B050"/>
              </a:solidFill>
              <a:latin typeface="Comic Sans MS" pitchFamily="66" charset="0"/>
            </a:endParaRPr>
          </a:p>
          <a:p>
            <a:endParaRPr lang="en-GB" b="1" dirty="0">
              <a:solidFill>
                <a:srgbClr val="00B050"/>
              </a:solidFill>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The Angel of </a:t>
            </a:r>
            <a:r>
              <a:rPr lang="en-GB" dirty="0" err="1" smtClean="0">
                <a:latin typeface="Comic Sans MS" pitchFamily="66" charset="0"/>
              </a:rPr>
              <a:t>Nitshill</a:t>
            </a:r>
            <a:r>
              <a:rPr lang="en-GB" dirty="0" smtClean="0">
                <a:latin typeface="Comic Sans MS" pitchFamily="66" charset="0"/>
              </a:rPr>
              <a:t> Road.</a:t>
            </a:r>
            <a:endParaRPr lang="en-GB" dirty="0"/>
          </a:p>
        </p:txBody>
      </p:sp>
      <p:sp>
        <p:nvSpPr>
          <p:cNvPr id="3" name="Content Placeholder 2"/>
          <p:cNvSpPr>
            <a:spLocks noGrp="1"/>
          </p:cNvSpPr>
          <p:nvPr>
            <p:ph idx="1"/>
          </p:nvPr>
        </p:nvSpPr>
        <p:spPr/>
        <p:txBody>
          <a:bodyPr/>
          <a:lstStyle/>
          <a:p>
            <a:r>
              <a:rPr lang="en-GB" b="1" dirty="0" smtClean="0">
                <a:solidFill>
                  <a:srgbClr val="FF0000"/>
                </a:solidFill>
                <a:latin typeface="Comic Sans MS" pitchFamily="66" charset="0"/>
              </a:rPr>
              <a:t>Reported speech </a:t>
            </a:r>
            <a:r>
              <a:rPr lang="en-GB" dirty="0" smtClean="0">
                <a:latin typeface="Comic Sans MS" pitchFamily="66" charset="0"/>
              </a:rPr>
              <a:t>looks like this...</a:t>
            </a:r>
          </a:p>
          <a:p>
            <a:r>
              <a:rPr lang="en-GB" b="1" dirty="0">
                <a:solidFill>
                  <a:srgbClr val="FF0000"/>
                </a:solidFill>
                <a:latin typeface="Comic Sans MS" pitchFamily="66" charset="0"/>
              </a:rPr>
              <a:t>Barry Hunter shouted that he hated her</a:t>
            </a:r>
            <a:r>
              <a:rPr lang="en-GB" b="1" dirty="0" smtClean="0">
                <a:solidFill>
                  <a:srgbClr val="FF0000"/>
                </a:solidFill>
                <a:latin typeface="Comic Sans MS" pitchFamily="66" charset="0"/>
              </a:rPr>
              <a:t>.</a:t>
            </a:r>
          </a:p>
          <a:p>
            <a:r>
              <a:rPr lang="en-GB" b="1" dirty="0">
                <a:solidFill>
                  <a:srgbClr val="FF0000"/>
                </a:solidFill>
                <a:latin typeface="Comic Sans MS" pitchFamily="66" charset="0"/>
              </a:rPr>
              <a:t>Barry jeered that his controls were not </a:t>
            </a:r>
            <a:r>
              <a:rPr lang="en-GB" b="1" dirty="0" smtClean="0">
                <a:solidFill>
                  <a:srgbClr val="FF0000"/>
                </a:solidFill>
                <a:latin typeface="Comic Sans MS" pitchFamily="66" charset="0"/>
              </a:rPr>
              <a:t>working properly.</a:t>
            </a:r>
          </a:p>
          <a:p>
            <a:r>
              <a:rPr lang="en-GB" b="1" dirty="0">
                <a:solidFill>
                  <a:srgbClr val="FF0000"/>
                </a:solidFill>
                <a:latin typeface="Comic Sans MS" pitchFamily="66" charset="0"/>
              </a:rPr>
              <a:t>Lisa said that he was just stupid.</a:t>
            </a:r>
            <a:endParaRPr lang="en-GB" b="1" dirty="0" smtClean="0">
              <a:solidFill>
                <a:srgbClr val="FF0000"/>
              </a:solidFill>
              <a:latin typeface="Comic Sans MS" pitchFamily="66" charset="0"/>
            </a:endParaRPr>
          </a:p>
          <a:p>
            <a:pPr>
              <a:buNone/>
            </a:pP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02234"/>
          </a:xfrm>
        </p:spPr>
        <p:txBody>
          <a:bodyPr>
            <a:normAutofit fontScale="90000"/>
          </a:bodyPr>
          <a:lstStyle/>
          <a:p>
            <a:r>
              <a:rPr lang="en-GB" dirty="0" smtClean="0"/>
              <a:t>Task 4 – This work will need to be uploaded or emailed to your teacher for marking.</a:t>
            </a:r>
            <a:endParaRPr lang="en-GB" dirty="0"/>
          </a:p>
        </p:txBody>
      </p:sp>
      <p:sp>
        <p:nvSpPr>
          <p:cNvPr id="3" name="Content Placeholder 2"/>
          <p:cNvSpPr>
            <a:spLocks noGrp="1"/>
          </p:cNvSpPr>
          <p:nvPr>
            <p:ph idx="1"/>
          </p:nvPr>
        </p:nvSpPr>
        <p:spPr>
          <a:xfrm>
            <a:off x="457200" y="2348880"/>
            <a:ext cx="8229600" cy="3777283"/>
          </a:xfrm>
        </p:spPr>
        <p:txBody>
          <a:bodyPr>
            <a:normAutofit fontScale="85000" lnSpcReduction="20000"/>
          </a:bodyPr>
          <a:lstStyle/>
          <a:p>
            <a:r>
              <a:rPr lang="en-GB" dirty="0" smtClean="0"/>
              <a:t>Using the first 3 chapters of the Angel of </a:t>
            </a:r>
            <a:r>
              <a:rPr lang="en-GB" dirty="0" err="1" smtClean="0"/>
              <a:t>Nitshill</a:t>
            </a:r>
            <a:r>
              <a:rPr lang="en-GB" dirty="0" smtClean="0"/>
              <a:t> Road, can you find examples of direct and reported speech. Using these examples can you write then out as direct speech and reported speech. For example if you find an example of direct speech – can you change it to reported speech.</a:t>
            </a:r>
          </a:p>
          <a:p>
            <a:r>
              <a:rPr lang="en-GB" dirty="0" smtClean="0"/>
              <a:t>If you find an example of reported speech, can you change it to direct speech. You must show both examples</a:t>
            </a:r>
            <a:r>
              <a:rPr lang="en-GB" dirty="0" smtClean="0"/>
              <a:t>. Please move on to next slide for further instruction</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Task 4 continued - Walt </a:t>
            </a:r>
            <a:r>
              <a:rPr lang="en-GB" dirty="0" smtClean="0"/>
              <a:t>identify reported and direct speech. </a:t>
            </a:r>
            <a:endParaRPr lang="en-GB" dirty="0"/>
          </a:p>
        </p:txBody>
      </p:sp>
      <p:sp>
        <p:nvSpPr>
          <p:cNvPr id="3" name="Content Placeholder 2"/>
          <p:cNvSpPr>
            <a:spLocks noGrp="1"/>
          </p:cNvSpPr>
          <p:nvPr>
            <p:ph idx="1"/>
          </p:nvPr>
        </p:nvSpPr>
        <p:spPr/>
        <p:txBody>
          <a:bodyPr/>
          <a:lstStyle/>
          <a:p>
            <a:r>
              <a:rPr lang="en-GB" dirty="0" smtClean="0"/>
              <a:t>Gold – Choose 6 </a:t>
            </a:r>
            <a:r>
              <a:rPr lang="en-GB" dirty="0" smtClean="0"/>
              <a:t>examples from </a:t>
            </a:r>
            <a:r>
              <a:rPr lang="en-GB" dirty="0" smtClean="0"/>
              <a:t>the text and show them as reported and direct speech</a:t>
            </a:r>
          </a:p>
          <a:p>
            <a:r>
              <a:rPr lang="en-GB" dirty="0" smtClean="0"/>
              <a:t>Silver – Choose 4 examples from the text and show them as reported and direct speech</a:t>
            </a:r>
          </a:p>
          <a:p>
            <a:r>
              <a:rPr lang="en-GB" dirty="0" smtClean="0"/>
              <a:t>Bronze – Choose 3 examples from the text and show them as reported and direct speech. </a:t>
            </a:r>
          </a:p>
          <a:p>
            <a:r>
              <a:rPr lang="en-GB" dirty="0" smtClean="0"/>
              <a:t>Challenge – Show me some of your own work using reported and direct speech.</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34282"/>
          </a:xfrm>
        </p:spPr>
        <p:txBody>
          <a:bodyPr>
            <a:normAutofit fontScale="90000"/>
          </a:bodyPr>
          <a:lstStyle/>
          <a:p>
            <a:r>
              <a:rPr lang="en-GB" dirty="0" smtClean="0">
                <a:latin typeface="Comic Sans MS" pitchFamily="66" charset="0"/>
              </a:rPr>
              <a:t>Let’s refresh a skill we have already covered in class</a:t>
            </a:r>
            <a:r>
              <a:rPr lang="en-GB" dirty="0" smtClean="0">
                <a:latin typeface="Comic Sans MS" pitchFamily="66" charset="0"/>
              </a:rPr>
              <a:t>. Task 1 – your teacher does not need to see this work</a:t>
            </a:r>
            <a:endParaRPr lang="en-GB" dirty="0">
              <a:latin typeface="Comic Sans MS" pitchFamily="66" charset="0"/>
            </a:endParaRPr>
          </a:p>
        </p:txBody>
      </p:sp>
      <p:sp>
        <p:nvSpPr>
          <p:cNvPr id="3" name="Content Placeholder 2"/>
          <p:cNvSpPr>
            <a:spLocks noGrp="1"/>
          </p:cNvSpPr>
          <p:nvPr>
            <p:ph idx="1"/>
          </p:nvPr>
        </p:nvSpPr>
        <p:spPr>
          <a:xfrm>
            <a:off x="457200" y="2852936"/>
            <a:ext cx="8229600" cy="3273227"/>
          </a:xfrm>
        </p:spPr>
        <p:txBody>
          <a:bodyPr>
            <a:normAutofit/>
          </a:bodyPr>
          <a:lstStyle/>
          <a:p>
            <a:pPr algn="ctr"/>
            <a:r>
              <a:rPr lang="en-GB" sz="4400" dirty="0" smtClean="0">
                <a:latin typeface="Comic Sans MS" pitchFamily="66" charset="0"/>
              </a:rPr>
              <a:t>What is a synonym?</a:t>
            </a:r>
          </a:p>
          <a:p>
            <a:pPr algn="ctr"/>
            <a:r>
              <a:rPr lang="en-GB" sz="4400" dirty="0" smtClean="0">
                <a:latin typeface="Comic Sans MS" pitchFamily="66" charset="0"/>
              </a:rPr>
              <a:t>Discuss with a parent or carer.</a:t>
            </a:r>
          </a:p>
          <a:p>
            <a:pPr algn="ctr"/>
            <a:r>
              <a:rPr lang="en-GB" sz="4400" dirty="0" smtClean="0">
                <a:latin typeface="Comic Sans MS" pitchFamily="66" charset="0"/>
              </a:rPr>
              <a:t>Were you correct?</a:t>
            </a:r>
            <a:endParaRPr lang="en-GB" sz="4400"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2016224"/>
          </a:xfrm>
        </p:spPr>
        <p:txBody>
          <a:bodyPr>
            <a:normAutofit fontScale="90000"/>
          </a:bodyPr>
          <a:lstStyle/>
          <a:p>
            <a:r>
              <a:rPr lang="en-GB" sz="3600" dirty="0" smtClean="0">
                <a:latin typeface="Comic Sans MS" pitchFamily="66" charset="0"/>
              </a:rPr>
              <a:t>A </a:t>
            </a:r>
            <a:r>
              <a:rPr lang="en-GB" sz="3600" dirty="0">
                <a:latin typeface="Comic Sans MS" pitchFamily="66" charset="0"/>
              </a:rPr>
              <a:t>synonym is a word or phrase that means exactly or nearly the same as another word or phrase in the same language. </a:t>
            </a:r>
            <a:r>
              <a:rPr lang="en-GB" sz="3600" dirty="0" smtClean="0">
                <a:latin typeface="Comic Sans MS" pitchFamily="66" charset="0"/>
              </a:rPr>
              <a:t> </a:t>
            </a:r>
            <a:endParaRPr lang="en-GB" sz="3600" dirty="0">
              <a:latin typeface="Comic Sans MS" pitchFamily="66" charset="0"/>
            </a:endParaRPr>
          </a:p>
        </p:txBody>
      </p:sp>
      <p:sp>
        <p:nvSpPr>
          <p:cNvPr id="3" name="Content Placeholder 2"/>
          <p:cNvSpPr>
            <a:spLocks noGrp="1"/>
          </p:cNvSpPr>
          <p:nvPr>
            <p:ph idx="1"/>
          </p:nvPr>
        </p:nvSpPr>
        <p:spPr>
          <a:xfrm>
            <a:off x="457200" y="2636912"/>
            <a:ext cx="8229600" cy="3489251"/>
          </a:xfrm>
        </p:spPr>
        <p:txBody>
          <a:bodyPr>
            <a:normAutofit lnSpcReduction="10000"/>
          </a:bodyPr>
          <a:lstStyle/>
          <a:p>
            <a:r>
              <a:rPr lang="en-GB" dirty="0" smtClean="0">
                <a:latin typeface="Comic Sans MS" pitchFamily="66" charset="0"/>
              </a:rPr>
              <a:t>For example lets take the word angry. </a:t>
            </a:r>
          </a:p>
          <a:p>
            <a:r>
              <a:rPr lang="en-GB" dirty="0" smtClean="0">
                <a:latin typeface="Comic Sans MS" pitchFamily="66" charset="0"/>
              </a:rPr>
              <a:t>Tom was angry at Harry for taking his sweets</a:t>
            </a:r>
          </a:p>
          <a:p>
            <a:r>
              <a:rPr lang="en-GB" dirty="0" smtClean="0">
                <a:latin typeface="Comic Sans MS" pitchFamily="66" charset="0"/>
              </a:rPr>
              <a:t>What other words can you think of for the word ‘Angry’</a:t>
            </a:r>
          </a:p>
          <a:p>
            <a:r>
              <a:rPr lang="en-GB" dirty="0" smtClean="0">
                <a:latin typeface="Comic Sans MS" pitchFamily="66" charset="0"/>
              </a:rPr>
              <a:t>You can use a thesaurus if you have one handy.</a:t>
            </a:r>
            <a:endParaRPr lang="en-GB"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Comic Sans MS" pitchFamily="66" charset="0"/>
              </a:rPr>
              <a:t>Angry</a:t>
            </a:r>
            <a:endParaRPr lang="en-GB" dirty="0">
              <a:latin typeface="Comic Sans MS" pitchFamily="66" charset="0"/>
            </a:endParaRPr>
          </a:p>
        </p:txBody>
      </p:sp>
      <p:sp>
        <p:nvSpPr>
          <p:cNvPr id="3" name="Content Placeholder 2"/>
          <p:cNvSpPr>
            <a:spLocks noGrp="1"/>
          </p:cNvSpPr>
          <p:nvPr>
            <p:ph idx="1"/>
          </p:nvPr>
        </p:nvSpPr>
        <p:spPr/>
        <p:txBody>
          <a:bodyPr>
            <a:normAutofit/>
          </a:bodyPr>
          <a:lstStyle/>
          <a:p>
            <a:r>
              <a:rPr lang="en-GB" dirty="0" smtClean="0">
                <a:latin typeface="Comic Sans MS" pitchFamily="66" charset="0"/>
              </a:rPr>
              <a:t>Irate				Furious</a:t>
            </a:r>
          </a:p>
          <a:p>
            <a:r>
              <a:rPr lang="en-GB" dirty="0" smtClean="0">
                <a:latin typeface="Comic Sans MS" pitchFamily="66" charset="0"/>
              </a:rPr>
              <a:t>Enraged			Livid</a:t>
            </a:r>
          </a:p>
          <a:p>
            <a:r>
              <a:rPr lang="en-GB" dirty="0" smtClean="0">
                <a:latin typeface="Comic Sans MS" pitchFamily="66" charset="0"/>
              </a:rPr>
              <a:t>Cross				Infuriated</a:t>
            </a:r>
          </a:p>
          <a:p>
            <a:r>
              <a:rPr lang="en-GB" dirty="0" smtClean="0">
                <a:latin typeface="Comic Sans MS" pitchFamily="66" charset="0"/>
              </a:rPr>
              <a:t>I am sure you have lots more on your list, than I have on mine.  Well done!</a:t>
            </a:r>
          </a:p>
          <a:p>
            <a:endParaRPr lang="en-GB" dirty="0">
              <a:latin typeface="Comic Sans MS" pitchFamily="66" charset="0"/>
            </a:endParaRPr>
          </a:p>
          <a:p>
            <a:endParaRPr lang="en-GB"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654"/>
            <a:ext cx="8229600" cy="1498178"/>
          </a:xfrm>
        </p:spPr>
        <p:txBody>
          <a:bodyPr>
            <a:normAutofit/>
          </a:bodyPr>
          <a:lstStyle/>
          <a:p>
            <a:r>
              <a:rPr lang="en-GB" dirty="0" smtClean="0"/>
              <a:t>Task 2 – Your teacher does not need to see this work</a:t>
            </a:r>
            <a:endParaRPr lang="en-GB" dirty="0"/>
          </a:p>
        </p:txBody>
      </p:sp>
      <p:sp>
        <p:nvSpPr>
          <p:cNvPr id="3" name="Content Placeholder 2"/>
          <p:cNvSpPr>
            <a:spLocks noGrp="1"/>
          </p:cNvSpPr>
          <p:nvPr>
            <p:ph idx="1"/>
          </p:nvPr>
        </p:nvSpPr>
        <p:spPr>
          <a:xfrm>
            <a:off x="457200" y="2060848"/>
            <a:ext cx="8229600" cy="4065315"/>
          </a:xfrm>
        </p:spPr>
        <p:txBody>
          <a:bodyPr/>
          <a:lstStyle/>
          <a:p>
            <a:r>
              <a:rPr lang="en-GB" dirty="0" smtClean="0">
                <a:latin typeface="Comic Sans MS" pitchFamily="66" charset="0"/>
              </a:rPr>
              <a:t>In the Angel of </a:t>
            </a:r>
            <a:r>
              <a:rPr lang="en-GB" dirty="0" err="1" smtClean="0">
                <a:latin typeface="Comic Sans MS" pitchFamily="66" charset="0"/>
              </a:rPr>
              <a:t>Nitshill</a:t>
            </a:r>
            <a:r>
              <a:rPr lang="en-GB" dirty="0" smtClean="0">
                <a:latin typeface="Comic Sans MS" pitchFamily="66" charset="0"/>
              </a:rPr>
              <a:t> Road, Mark, Marigold and Penny are constantly teased by Barry Hunter.  Can you think of synonyms for the word </a:t>
            </a:r>
            <a:r>
              <a:rPr lang="en-GB" b="1" dirty="0" smtClean="0">
                <a:solidFill>
                  <a:srgbClr val="FFFF00"/>
                </a:solidFill>
                <a:latin typeface="Comic Sans MS" pitchFamily="66" charset="0"/>
              </a:rPr>
              <a:t>TEASE or TEASED</a:t>
            </a:r>
            <a:r>
              <a:rPr lang="en-GB" dirty="0" smtClean="0">
                <a:latin typeface="Comic Sans MS" pitchFamily="66" charset="0"/>
              </a:rPr>
              <a:t>? </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8229600" cy="1359024"/>
          </a:xfrm>
        </p:spPr>
        <p:txBody>
          <a:bodyPr>
            <a:normAutofit fontScale="90000"/>
          </a:bodyPr>
          <a:lstStyle/>
          <a:p>
            <a:r>
              <a:rPr lang="en-GB" dirty="0" smtClean="0">
                <a:latin typeface="Comic Sans MS" pitchFamily="66" charset="0"/>
              </a:rPr>
              <a:t>Tease/Teased </a:t>
            </a:r>
            <a:br>
              <a:rPr lang="en-GB" dirty="0" smtClean="0">
                <a:latin typeface="Comic Sans MS" pitchFamily="66" charset="0"/>
              </a:rPr>
            </a:br>
            <a:endParaRPr lang="en-GB" dirty="0"/>
          </a:p>
        </p:txBody>
      </p:sp>
      <p:sp>
        <p:nvSpPr>
          <p:cNvPr id="3" name="Content Placeholder 2"/>
          <p:cNvSpPr>
            <a:spLocks noGrp="1"/>
          </p:cNvSpPr>
          <p:nvPr>
            <p:ph idx="1"/>
          </p:nvPr>
        </p:nvSpPr>
        <p:spPr/>
        <p:txBody>
          <a:bodyPr>
            <a:normAutofit lnSpcReduction="10000"/>
          </a:bodyPr>
          <a:lstStyle/>
          <a:p>
            <a:r>
              <a:rPr lang="en-GB" dirty="0" smtClean="0">
                <a:latin typeface="Comic Sans MS" pitchFamily="66" charset="0"/>
              </a:rPr>
              <a:t>mock		taunt		annoy			badger		pester					harass		bully</a:t>
            </a:r>
          </a:p>
          <a:p>
            <a:r>
              <a:rPr lang="en-GB" dirty="0" smtClean="0">
                <a:latin typeface="Comic Sans MS" pitchFamily="66" charset="0"/>
              </a:rPr>
              <a:t>I am sure you list is miles bigger than mine!</a:t>
            </a:r>
          </a:p>
          <a:p>
            <a:endParaRPr lang="en-GB" dirty="0">
              <a:latin typeface="Comic Sans MS" pitchFamily="66" charset="0"/>
            </a:endParaRPr>
          </a:p>
          <a:p>
            <a:r>
              <a:rPr lang="en-GB" dirty="0" smtClean="0">
                <a:latin typeface="Comic Sans MS" pitchFamily="66" charset="0"/>
              </a:rPr>
              <a:t>Let’s refresh our previous learning. Can you remember what inverted commas are?</a:t>
            </a:r>
          </a:p>
          <a:p>
            <a:endParaRPr lang="en-GB" dirty="0" smtClean="0"/>
          </a:p>
          <a:p>
            <a:endParaRPr lang="en-GB"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latin typeface="Comic Sans MS" pitchFamily="66" charset="0"/>
              </a:rPr>
              <a:t>Inverted commas are speech marks. </a:t>
            </a:r>
            <a:endParaRPr lang="en-GB" sz="3600" dirty="0">
              <a:latin typeface="Comic Sans MS" pitchFamily="66" charset="0"/>
            </a:endParaRPr>
          </a:p>
        </p:txBody>
      </p:sp>
      <p:sp>
        <p:nvSpPr>
          <p:cNvPr id="3" name="Content Placeholder 2"/>
          <p:cNvSpPr>
            <a:spLocks noGrp="1"/>
          </p:cNvSpPr>
          <p:nvPr>
            <p:ph idx="1"/>
          </p:nvPr>
        </p:nvSpPr>
        <p:spPr/>
        <p:txBody>
          <a:bodyPr>
            <a:normAutofit fontScale="85000" lnSpcReduction="10000"/>
          </a:bodyPr>
          <a:lstStyle/>
          <a:p>
            <a:r>
              <a:rPr lang="en-GB" dirty="0" smtClean="0">
                <a:latin typeface="Comic Sans MS" pitchFamily="66" charset="0"/>
              </a:rPr>
              <a:t>We use inverted commas every time a character speaks in a story. E.g.</a:t>
            </a:r>
          </a:p>
          <a:p>
            <a:r>
              <a:rPr lang="en-GB" b="1" dirty="0" smtClean="0">
                <a:solidFill>
                  <a:srgbClr val="00B050"/>
                </a:solidFill>
                <a:latin typeface="Comic Sans MS" pitchFamily="66" charset="0"/>
              </a:rPr>
              <a:t>“Just ignore him,” </a:t>
            </a:r>
            <a:r>
              <a:rPr lang="en-GB" b="1" dirty="0" smtClean="0">
                <a:solidFill>
                  <a:srgbClr val="FFFF00"/>
                </a:solidFill>
                <a:latin typeface="Comic Sans MS" pitchFamily="66" charset="0"/>
              </a:rPr>
              <a:t>said Lisa.</a:t>
            </a:r>
          </a:p>
          <a:p>
            <a:r>
              <a:rPr lang="en-GB" b="1" dirty="0" smtClean="0">
                <a:solidFill>
                  <a:srgbClr val="00B050"/>
                </a:solidFill>
                <a:latin typeface="Comic Sans MS" pitchFamily="66" charset="0"/>
              </a:rPr>
              <a:t>“Bionic eyes!” </a:t>
            </a:r>
            <a:r>
              <a:rPr lang="en-GB" b="1" dirty="0" smtClean="0">
                <a:solidFill>
                  <a:srgbClr val="FFFF00"/>
                </a:solidFill>
                <a:latin typeface="Comic Sans MS" pitchFamily="66" charset="0"/>
              </a:rPr>
              <a:t>shouted Barry.</a:t>
            </a:r>
          </a:p>
          <a:p>
            <a:r>
              <a:rPr lang="en-GB" b="1" dirty="0" smtClean="0">
                <a:solidFill>
                  <a:srgbClr val="00B050"/>
                </a:solidFill>
                <a:latin typeface="Comic Sans MS" pitchFamily="66" charset="0"/>
              </a:rPr>
              <a:t>“Please line up quietly for assembly.” </a:t>
            </a:r>
            <a:r>
              <a:rPr lang="en-GB" b="1" dirty="0" smtClean="0">
                <a:solidFill>
                  <a:srgbClr val="FFFF00"/>
                </a:solidFill>
                <a:latin typeface="Comic Sans MS" pitchFamily="66" charset="0"/>
              </a:rPr>
              <a:t>said Ms     Smith.</a:t>
            </a:r>
          </a:p>
          <a:p>
            <a:r>
              <a:rPr lang="en-GB" dirty="0" smtClean="0">
                <a:latin typeface="Comic Sans MS" pitchFamily="66" charset="0"/>
              </a:rPr>
              <a:t>You can see that the inverted commas go at each end of the words that came out of each character’s mouth, the words we would hear them say, but </a:t>
            </a:r>
            <a:r>
              <a:rPr lang="en-GB" b="1" dirty="0" smtClean="0">
                <a:solidFill>
                  <a:srgbClr val="FFFF00"/>
                </a:solidFill>
                <a:latin typeface="Comic Sans MS" pitchFamily="66" charset="0"/>
              </a:rPr>
              <a:t>not</a:t>
            </a:r>
            <a:r>
              <a:rPr lang="en-GB" dirty="0" smtClean="0">
                <a:latin typeface="Comic Sans MS" pitchFamily="66" charset="0"/>
              </a:rPr>
              <a:t> the words </a:t>
            </a:r>
            <a:r>
              <a:rPr lang="en-GB" b="1" dirty="0" smtClean="0">
                <a:solidFill>
                  <a:srgbClr val="FFFF00"/>
                </a:solidFill>
                <a:latin typeface="Comic Sans MS" pitchFamily="66" charset="0"/>
              </a:rPr>
              <a:t>said Lisa, shouted Barry </a:t>
            </a:r>
            <a:r>
              <a:rPr lang="en-GB" dirty="0" smtClean="0">
                <a:latin typeface="Comic Sans MS" pitchFamily="66" charset="0"/>
              </a:rPr>
              <a:t>and</a:t>
            </a:r>
            <a:r>
              <a:rPr lang="en-GB" b="1" dirty="0" smtClean="0">
                <a:solidFill>
                  <a:srgbClr val="FFFF00"/>
                </a:solidFill>
                <a:latin typeface="Comic Sans MS" pitchFamily="66" charset="0"/>
              </a:rPr>
              <a:t> said Ms Smith. </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46250"/>
          </a:xfrm>
        </p:spPr>
        <p:txBody>
          <a:bodyPr>
            <a:normAutofit/>
          </a:bodyPr>
          <a:lstStyle/>
          <a:p>
            <a:r>
              <a:rPr lang="en-GB" dirty="0" smtClean="0">
                <a:latin typeface="Comic Sans MS" pitchFamily="66" charset="0"/>
              </a:rPr>
              <a:t>Task 3 - Have </a:t>
            </a:r>
            <a:r>
              <a:rPr lang="en-GB" dirty="0" smtClean="0">
                <a:latin typeface="Comic Sans MS" pitchFamily="66" charset="0"/>
              </a:rPr>
              <a:t>a go</a:t>
            </a:r>
            <a:r>
              <a:rPr lang="en-GB" dirty="0" smtClean="0">
                <a:latin typeface="Comic Sans MS" pitchFamily="66" charset="0"/>
              </a:rPr>
              <a:t>!</a:t>
            </a:r>
            <a:br>
              <a:rPr lang="en-GB" dirty="0" smtClean="0">
                <a:latin typeface="Comic Sans MS" pitchFamily="66" charset="0"/>
              </a:rPr>
            </a:br>
            <a:r>
              <a:rPr lang="en-GB" dirty="0" smtClean="0">
                <a:latin typeface="Comic Sans MS" pitchFamily="66" charset="0"/>
              </a:rPr>
              <a:t>Your teacher does not need to see this work</a:t>
            </a:r>
            <a:endParaRPr lang="en-GB" dirty="0">
              <a:latin typeface="Comic Sans MS" pitchFamily="66" charset="0"/>
            </a:endParaRPr>
          </a:p>
        </p:txBody>
      </p:sp>
      <p:sp>
        <p:nvSpPr>
          <p:cNvPr id="3" name="Content Placeholder 2"/>
          <p:cNvSpPr>
            <a:spLocks noGrp="1"/>
          </p:cNvSpPr>
          <p:nvPr>
            <p:ph idx="1"/>
          </p:nvPr>
        </p:nvSpPr>
        <p:spPr>
          <a:xfrm>
            <a:off x="457200" y="2420888"/>
            <a:ext cx="8229600" cy="3705275"/>
          </a:xfrm>
        </p:spPr>
        <p:txBody>
          <a:bodyPr/>
          <a:lstStyle/>
          <a:p>
            <a:r>
              <a:rPr lang="en-GB" dirty="0" smtClean="0">
                <a:latin typeface="Comic Sans MS" pitchFamily="66" charset="0"/>
              </a:rPr>
              <a:t>Write a sentence  using inverted commas and get a parent or carer to check it for you.</a:t>
            </a:r>
          </a:p>
          <a:p>
            <a:endParaRPr lang="en-GB" dirty="0">
              <a:latin typeface="Comic Sans MS" pitchFamily="66" charset="0"/>
            </a:endParaRPr>
          </a:p>
          <a:p>
            <a:r>
              <a:rPr lang="en-GB" dirty="0" smtClean="0">
                <a:latin typeface="Comic Sans MS" pitchFamily="66" charset="0"/>
              </a:rPr>
              <a:t>Can you read chapters 1-3 of the Angel of </a:t>
            </a:r>
            <a:r>
              <a:rPr lang="en-GB" dirty="0" err="1" smtClean="0">
                <a:latin typeface="Comic Sans MS" pitchFamily="66" charset="0"/>
              </a:rPr>
              <a:t>Nitshill</a:t>
            </a:r>
            <a:r>
              <a:rPr lang="en-GB" dirty="0" smtClean="0">
                <a:latin typeface="Comic Sans MS" pitchFamily="66" charset="0"/>
              </a:rPr>
              <a:t> Road, before moving on to the next slide.</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Speech </a:t>
            </a:r>
            <a:endParaRPr lang="en-GB" dirty="0"/>
          </a:p>
        </p:txBody>
      </p:sp>
      <p:sp>
        <p:nvSpPr>
          <p:cNvPr id="3" name="Content Placeholder 2"/>
          <p:cNvSpPr>
            <a:spLocks noGrp="1"/>
          </p:cNvSpPr>
          <p:nvPr>
            <p:ph idx="1"/>
          </p:nvPr>
        </p:nvSpPr>
        <p:spPr/>
        <p:txBody>
          <a:bodyPr>
            <a:normAutofit fontScale="92500"/>
          </a:bodyPr>
          <a:lstStyle/>
          <a:p>
            <a:pPr>
              <a:buNone/>
            </a:pPr>
            <a:r>
              <a:rPr lang="en-GB" dirty="0" smtClean="0"/>
              <a:t>	</a:t>
            </a:r>
            <a:r>
              <a:rPr lang="en-GB" dirty="0" smtClean="0">
                <a:latin typeface="Comic Sans MS" pitchFamily="66" charset="0"/>
              </a:rPr>
              <a:t>There are two types of speech in this book, Direct Speech and Reported Speech.</a:t>
            </a:r>
          </a:p>
          <a:p>
            <a:pPr>
              <a:buNone/>
            </a:pPr>
            <a:r>
              <a:rPr lang="en-GB" b="1" dirty="0" smtClean="0">
                <a:solidFill>
                  <a:srgbClr val="00B050"/>
                </a:solidFill>
                <a:latin typeface="Comic Sans MS" pitchFamily="66" charset="0"/>
              </a:rPr>
              <a:t>Direct speech </a:t>
            </a:r>
            <a:r>
              <a:rPr lang="en-GB" b="1" dirty="0" smtClean="0">
                <a:latin typeface="Comic Sans MS" pitchFamily="66" charset="0"/>
              </a:rPr>
              <a:t>looks like this...</a:t>
            </a:r>
            <a:r>
              <a:rPr lang="en-GB" b="1" dirty="0">
                <a:latin typeface="Comic Sans MS" pitchFamily="66" charset="0"/>
              </a:rPr>
              <a:t> </a:t>
            </a:r>
            <a:endParaRPr lang="en-GB" b="1" dirty="0" smtClean="0">
              <a:latin typeface="Comic Sans MS" pitchFamily="66" charset="0"/>
            </a:endParaRPr>
          </a:p>
          <a:p>
            <a:pPr>
              <a:buNone/>
            </a:pPr>
            <a:r>
              <a:rPr lang="en-GB" b="1" dirty="0" smtClean="0">
                <a:solidFill>
                  <a:srgbClr val="00B050"/>
                </a:solidFill>
                <a:latin typeface="Comic Sans MS" pitchFamily="66" charset="0"/>
              </a:rPr>
              <a:t>“</a:t>
            </a:r>
            <a:r>
              <a:rPr lang="en-GB" b="1" dirty="0">
                <a:solidFill>
                  <a:srgbClr val="00B050"/>
                </a:solidFill>
                <a:latin typeface="Comic Sans MS" pitchFamily="66" charset="0"/>
              </a:rPr>
              <a:t>I h</a:t>
            </a:r>
            <a:r>
              <a:rPr lang="en-GB" b="1" i="1" dirty="0">
                <a:solidFill>
                  <a:srgbClr val="00B050"/>
                </a:solidFill>
                <a:latin typeface="Comic Sans MS" pitchFamily="66" charset="0"/>
              </a:rPr>
              <a:t>ate you</a:t>
            </a:r>
            <a:r>
              <a:rPr lang="en-GB" b="1" i="1" dirty="0" smtClean="0">
                <a:solidFill>
                  <a:srgbClr val="00B050"/>
                </a:solidFill>
                <a:latin typeface="Comic Sans MS" pitchFamily="66" charset="0"/>
              </a:rPr>
              <a:t>,” </a:t>
            </a:r>
            <a:r>
              <a:rPr lang="en-GB" b="1" i="1" dirty="0">
                <a:latin typeface="Comic Sans MS" pitchFamily="66" charset="0"/>
              </a:rPr>
              <a:t>shouted Barry Hunter. </a:t>
            </a:r>
            <a:endParaRPr lang="en-GB" b="1" i="1" dirty="0" smtClean="0">
              <a:latin typeface="Comic Sans MS" pitchFamily="66" charset="0"/>
            </a:endParaRPr>
          </a:p>
          <a:p>
            <a:pPr>
              <a:buNone/>
            </a:pPr>
            <a:endParaRPr lang="en-GB" i="1" dirty="0">
              <a:latin typeface="Comic Sans MS" pitchFamily="66" charset="0"/>
            </a:endParaRPr>
          </a:p>
          <a:p>
            <a:pPr>
              <a:buNone/>
            </a:pPr>
            <a:r>
              <a:rPr lang="en-GB" b="1" dirty="0" smtClean="0">
                <a:solidFill>
                  <a:srgbClr val="FF0000"/>
                </a:solidFill>
                <a:latin typeface="Comic Sans MS" pitchFamily="66" charset="0"/>
              </a:rPr>
              <a:t>Reported speech </a:t>
            </a:r>
            <a:r>
              <a:rPr lang="en-GB" b="1" dirty="0" smtClean="0">
                <a:latin typeface="Comic Sans MS" pitchFamily="66" charset="0"/>
              </a:rPr>
              <a:t>looks like this...</a:t>
            </a:r>
          </a:p>
          <a:p>
            <a:pPr>
              <a:buNone/>
            </a:pPr>
            <a:r>
              <a:rPr lang="en-GB" b="1" dirty="0">
                <a:solidFill>
                  <a:srgbClr val="FF0000"/>
                </a:solidFill>
                <a:latin typeface="Comic Sans MS" pitchFamily="66" charset="0"/>
              </a:rPr>
              <a:t>Barry Hunter shouted that he hated her. </a:t>
            </a:r>
            <a:endParaRPr lang="en-GB" b="1" dirty="0" smtClean="0">
              <a:solidFill>
                <a:srgbClr val="FF0000"/>
              </a:solidFill>
              <a:latin typeface="Comic Sans MS" pitchFamily="66" charset="0"/>
            </a:endParaRP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807</Words>
  <Application>Microsoft Office PowerPoint</Application>
  <PresentationFormat>On-screen Show (4:3)</PresentationFormat>
  <Paragraphs>88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Angel of Nitshill Road Topic - Discussion</vt:lpstr>
      <vt:lpstr>Let’s refresh a skill we have already covered in class. Task 1 – your teacher does not need to see this work</vt:lpstr>
      <vt:lpstr>A synonym is a word or phrase that means exactly or nearly the same as another word or phrase in the same language.  </vt:lpstr>
      <vt:lpstr>Angry</vt:lpstr>
      <vt:lpstr>Task 2 – Your teacher does not need to see this work</vt:lpstr>
      <vt:lpstr>Tease/Teased  </vt:lpstr>
      <vt:lpstr>Inverted commas are speech marks. </vt:lpstr>
      <vt:lpstr>Task 3 - Have a go! Your teacher does not need to see this work</vt:lpstr>
      <vt:lpstr>Speech </vt:lpstr>
      <vt:lpstr>Direct speech</vt:lpstr>
      <vt:lpstr>Reported Speech</vt:lpstr>
      <vt:lpstr>Direct and Reported speech</vt:lpstr>
      <vt:lpstr>Direct and Reported speech examples</vt:lpstr>
      <vt:lpstr>The Angel of Nitshill Road</vt:lpstr>
      <vt:lpstr>The Angel of Nitshill Road.</vt:lpstr>
      <vt:lpstr>The Angel of Nitshill Road.</vt:lpstr>
      <vt:lpstr>Task 4 – This work will need to be uploaded or emailed to your teacher for marking.</vt:lpstr>
      <vt:lpstr>Task 4 continued - Walt identify reported and direct speech.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Angel of Nitshill Road Topic - Discussion</dc:title>
  <dc:creator>Holly</dc:creator>
  <cp:lastModifiedBy>Holly</cp:lastModifiedBy>
  <cp:revision>19</cp:revision>
  <dcterms:created xsi:type="dcterms:W3CDTF">2020-05-07T09:09:32Z</dcterms:created>
  <dcterms:modified xsi:type="dcterms:W3CDTF">2020-05-07T15:48:13Z</dcterms:modified>
</cp:coreProperties>
</file>