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8" r:id="rId11"/>
    <p:sldId id="294" r:id="rId12"/>
    <p:sldId id="292" r:id="rId13"/>
    <p:sldId id="265" r:id="rId14"/>
    <p:sldId id="269" r:id="rId15"/>
    <p:sldId id="266" r:id="rId16"/>
    <p:sldId id="283" r:id="rId17"/>
    <p:sldId id="270" r:id="rId18"/>
    <p:sldId id="284" r:id="rId19"/>
    <p:sldId id="267" r:id="rId20"/>
    <p:sldId id="285" r:id="rId21"/>
    <p:sldId id="271" r:id="rId22"/>
    <p:sldId id="286" r:id="rId23"/>
    <p:sldId id="272" r:id="rId24"/>
    <p:sldId id="273" r:id="rId25"/>
    <p:sldId id="287" r:id="rId26"/>
    <p:sldId id="274" r:id="rId27"/>
    <p:sldId id="288" r:id="rId28"/>
    <p:sldId id="275" r:id="rId29"/>
    <p:sldId id="289" r:id="rId30"/>
    <p:sldId id="276" r:id="rId31"/>
    <p:sldId id="282" r:id="rId32"/>
    <p:sldId id="277" r:id="rId33"/>
    <p:sldId id="281" r:id="rId34"/>
    <p:sldId id="280" r:id="rId35"/>
    <p:sldId id="290" r:id="rId36"/>
    <p:sldId id="278" r:id="rId37"/>
    <p:sldId id="291" r:id="rId38"/>
    <p:sldId id="27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70" d="100"/>
          <a:sy n="70" d="100"/>
        </p:scale>
        <p:origin x="-1398"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FF2C2C5-09AC-4D4E-85AF-286E0577BC30}" type="datetimeFigureOut">
              <a:rPr lang="en-GB" smtClean="0"/>
              <a:pPr/>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7B86C5-B47F-4A56-A18F-4B150437152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F2C2C5-09AC-4D4E-85AF-286E0577BC30}" type="datetimeFigureOut">
              <a:rPr lang="en-GB" smtClean="0"/>
              <a:pPr/>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7B86C5-B47F-4A56-A18F-4B150437152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F2C2C5-09AC-4D4E-85AF-286E0577BC30}" type="datetimeFigureOut">
              <a:rPr lang="en-GB" smtClean="0"/>
              <a:pPr/>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7B86C5-B47F-4A56-A18F-4B150437152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F2C2C5-09AC-4D4E-85AF-286E0577BC30}" type="datetimeFigureOut">
              <a:rPr lang="en-GB" smtClean="0"/>
              <a:pPr/>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7B86C5-B47F-4A56-A18F-4B150437152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F2C2C5-09AC-4D4E-85AF-286E0577BC30}" type="datetimeFigureOut">
              <a:rPr lang="en-GB" smtClean="0"/>
              <a:pPr/>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7B86C5-B47F-4A56-A18F-4B150437152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FF2C2C5-09AC-4D4E-85AF-286E0577BC30}" type="datetimeFigureOut">
              <a:rPr lang="en-GB" smtClean="0"/>
              <a:pPr/>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7B86C5-B47F-4A56-A18F-4B150437152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FF2C2C5-09AC-4D4E-85AF-286E0577BC30}" type="datetimeFigureOut">
              <a:rPr lang="en-GB" smtClean="0"/>
              <a:pPr/>
              <a:t>29/05/2020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7B86C5-B47F-4A56-A18F-4B150437152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FF2C2C5-09AC-4D4E-85AF-286E0577BC30}" type="datetimeFigureOut">
              <a:rPr lang="en-GB" smtClean="0"/>
              <a:pPr/>
              <a:t>29/05/2020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7B86C5-B47F-4A56-A18F-4B150437152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2C2C5-09AC-4D4E-85AF-286E0577BC30}" type="datetimeFigureOut">
              <a:rPr lang="en-GB" smtClean="0"/>
              <a:pPr/>
              <a:t>29/05/2020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7B86C5-B47F-4A56-A18F-4B150437152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2C2C5-09AC-4D4E-85AF-286E0577BC30}" type="datetimeFigureOut">
              <a:rPr lang="en-GB" smtClean="0"/>
              <a:pPr/>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7B86C5-B47F-4A56-A18F-4B150437152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2C2C5-09AC-4D4E-85AF-286E0577BC30}" type="datetimeFigureOut">
              <a:rPr lang="en-GB" smtClean="0"/>
              <a:pPr/>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7B86C5-B47F-4A56-A18F-4B150437152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2C2C5-09AC-4D4E-85AF-286E0577BC30}" type="datetimeFigureOut">
              <a:rPr lang="en-GB" smtClean="0"/>
              <a:pPr/>
              <a:t>29/05/2020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B86C5-B47F-4A56-A18F-4B150437152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cYesEAOLdh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U9EhVa4Mm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time_continue=1&amp;v=uRPuHNvhSm0&amp;feature=emb_log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cYesEAOLdh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224135"/>
          </a:xfrm>
        </p:spPr>
        <p:txBody>
          <a:bodyPr/>
          <a:lstStyle/>
          <a:p>
            <a:r>
              <a:rPr lang="en-GB" dirty="0" smtClean="0"/>
              <a:t>Managing Coastal erosion </a:t>
            </a:r>
            <a:endParaRPr lang="en-GB" dirty="0"/>
          </a:p>
        </p:txBody>
      </p:sp>
      <p:sp>
        <p:nvSpPr>
          <p:cNvPr id="3" name="Subtitle 2"/>
          <p:cNvSpPr>
            <a:spLocks noGrp="1"/>
          </p:cNvSpPr>
          <p:nvPr>
            <p:ph type="subTitle" idx="1"/>
          </p:nvPr>
        </p:nvSpPr>
        <p:spPr>
          <a:xfrm>
            <a:off x="1371600" y="1484784"/>
            <a:ext cx="6400800" cy="4464496"/>
          </a:xfrm>
        </p:spPr>
        <p:txBody>
          <a:bodyPr/>
          <a:lstStyle/>
          <a:p>
            <a:endParaRPr lang="en-GB" dirty="0"/>
          </a:p>
        </p:txBody>
      </p:sp>
      <p:pic>
        <p:nvPicPr>
          <p:cNvPr id="4" name="Picture 3" descr="Protections for England's coastal communities 'not fit for purpose ..."/>
          <p:cNvPicPr/>
          <p:nvPr/>
        </p:nvPicPr>
        <p:blipFill>
          <a:blip r:embed="rId2" cstate="print"/>
          <a:srcRect/>
          <a:stretch>
            <a:fillRect/>
          </a:stretch>
        </p:blipFill>
        <p:spPr bwMode="auto">
          <a:xfrm>
            <a:off x="899592" y="1484784"/>
            <a:ext cx="7200800" cy="468052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latin typeface="Comic Sans MS" pitchFamily="66" charset="0"/>
              </a:rPr>
              <a:t>Some time later, there was enough energy in the waves to take the train line back out to sea with it. ( No one was hurt)</a:t>
            </a:r>
            <a:endParaRPr lang="en-GB" sz="2800" dirty="0">
              <a:latin typeface="Comic Sans MS" pitchFamily="66" charset="0"/>
            </a:endParaRPr>
          </a:p>
        </p:txBody>
      </p:sp>
      <p:pic>
        <p:nvPicPr>
          <p:cNvPr id="4" name="Content Placeholder 3" descr="Waves batter trains as sea front closed due to urgent flood, wind ..."/>
          <p:cNvPicPr>
            <a:picLocks noGrp="1"/>
          </p:cNvPicPr>
          <p:nvPr>
            <p:ph idx="1"/>
          </p:nvPr>
        </p:nvPicPr>
        <p:blipFill>
          <a:blip r:embed="rId2" cstate="print"/>
          <a:srcRect/>
          <a:stretch>
            <a:fillRect/>
          </a:stretch>
        </p:blipFill>
        <p:spPr bwMode="auto">
          <a:xfrm>
            <a:off x="611560" y="1628800"/>
            <a:ext cx="7776864" cy="44973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Storms hit </a:t>
            </a:r>
            <a:r>
              <a:rPr lang="en-GB" dirty="0" err="1" smtClean="0"/>
              <a:t>Porthlevan</a:t>
            </a:r>
            <a:r>
              <a:rPr lang="en-GB" dirty="0" smtClean="0"/>
              <a:t> in Wales</a:t>
            </a:r>
            <a:endParaRPr lang="en-GB" dirty="0"/>
          </a:p>
        </p:txBody>
      </p:sp>
      <p:sp>
        <p:nvSpPr>
          <p:cNvPr id="3" name="Content Placeholder 2"/>
          <p:cNvSpPr>
            <a:spLocks noGrp="1"/>
          </p:cNvSpPr>
          <p:nvPr>
            <p:ph idx="1"/>
          </p:nvPr>
        </p:nvSpPr>
        <p:spPr/>
        <p:txBody>
          <a:bodyPr/>
          <a:lstStyle/>
          <a:p>
            <a:endParaRPr lang="en-GB" dirty="0" smtClean="0">
              <a:hlinkClick r:id="rId2"/>
            </a:endParaRPr>
          </a:p>
          <a:p>
            <a:r>
              <a:rPr lang="en-GB" dirty="0" smtClean="0">
                <a:hlinkClick r:id="rId2"/>
              </a:rPr>
              <a:t>https://www.youtube.com/watch?v=cYesEAOLdhc</a:t>
            </a:r>
            <a:endParaRPr lang="en-GB" dirty="0" smtClean="0"/>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 shore drift</a:t>
            </a:r>
            <a:endParaRPr lang="en-GB" dirty="0"/>
          </a:p>
        </p:txBody>
      </p:sp>
      <p:sp>
        <p:nvSpPr>
          <p:cNvPr id="3" name="Content Placeholder 2"/>
          <p:cNvSpPr>
            <a:spLocks noGrp="1"/>
          </p:cNvSpPr>
          <p:nvPr>
            <p:ph idx="1"/>
          </p:nvPr>
        </p:nvSpPr>
        <p:spPr/>
        <p:txBody>
          <a:bodyPr/>
          <a:lstStyle/>
          <a:p>
            <a:r>
              <a:rPr lang="en-GB" dirty="0" smtClean="0">
                <a:hlinkClick r:id="rId2"/>
              </a:rPr>
              <a:t>https://www.youtube.com/watch?v=U9EhVa4MmEs</a:t>
            </a:r>
            <a:endParaRPr lang="en-GB" dirty="0" smtClean="0"/>
          </a:p>
          <a:p>
            <a:endParaRPr lang="en-GB"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 defences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Coastal management is about defending the land against a destructive sea.   We have seen in the previous slide, what a series of powerful waves can do.  Waves so powerful that they ripped the metal train line out of the earth and took the concrete base with it.  This left a gaping hole between the remaining railway lines.  It was several weeks, before the weather was calm enough for workmen to repair this and get the trains running again. </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Soft Engineering Management consists of...</a:t>
            </a:r>
            <a:endParaRPr lang="en-GB" dirty="0"/>
          </a:p>
        </p:txBody>
      </p:sp>
      <p:sp>
        <p:nvSpPr>
          <p:cNvPr id="3" name="Content Placeholder 2"/>
          <p:cNvSpPr>
            <a:spLocks noGrp="1"/>
          </p:cNvSpPr>
          <p:nvPr>
            <p:ph idx="1"/>
          </p:nvPr>
        </p:nvSpPr>
        <p:spPr/>
        <p:txBody>
          <a:bodyPr/>
          <a:lstStyle/>
          <a:p>
            <a:r>
              <a:rPr lang="en-GB" dirty="0" smtClean="0"/>
              <a:t>Beach nourishment</a:t>
            </a:r>
          </a:p>
          <a:p>
            <a:r>
              <a:rPr lang="en-GB" dirty="0" smtClean="0"/>
              <a:t>Land management</a:t>
            </a:r>
          </a:p>
          <a:p>
            <a:r>
              <a:rPr lang="en-GB" dirty="0" smtClean="0"/>
              <a:t>Marshland creation</a:t>
            </a:r>
          </a:p>
          <a:p>
            <a:r>
              <a:rPr lang="en-GB" dirty="0" smtClean="0"/>
              <a:t>Beach stabilisation</a:t>
            </a:r>
          </a:p>
          <a:p>
            <a:r>
              <a:rPr lang="en-GB" dirty="0" smtClean="0"/>
              <a:t>Break waters</a:t>
            </a:r>
          </a:p>
          <a:p>
            <a:r>
              <a:rPr lang="en-GB" dirty="0" smtClean="0"/>
              <a:t>Tidal Barriers</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Beach Nourishment</a:t>
            </a:r>
            <a:endParaRPr lang="en-GB" dirty="0"/>
          </a:p>
        </p:txBody>
      </p:sp>
      <p:sp>
        <p:nvSpPr>
          <p:cNvPr id="3" name="Content Placeholder 2"/>
          <p:cNvSpPr>
            <a:spLocks noGrp="1"/>
          </p:cNvSpPr>
          <p:nvPr>
            <p:ph idx="1"/>
          </p:nvPr>
        </p:nvSpPr>
        <p:spPr/>
        <p:txBody>
          <a:bodyPr/>
          <a:lstStyle/>
          <a:p>
            <a:r>
              <a:rPr lang="en-GB" dirty="0"/>
              <a:t>This is where sand and shingle are added to a beach in order to make it wider. This increases the distance a wave has to travel to reach the cliffs and so the wave will lose more energy and have less erosive power when it reaches the cliffs. The sand and shingle has to be obtained from elsewhere and is normally obtained from dredging</a:t>
            </a:r>
            <a:r>
              <a:rPr lang="en-GB" dirty="0" smtClean="0"/>
              <a:t>. </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Beach nourishment at </a:t>
            </a:r>
            <a:r>
              <a:rPr lang="en-GB" dirty="0" err="1" smtClean="0"/>
              <a:t>Hayling</a:t>
            </a:r>
            <a:r>
              <a:rPr lang="en-GB" dirty="0" smtClean="0"/>
              <a:t> using a dredger.</a:t>
            </a:r>
            <a:endParaRPr lang="en-GB" dirty="0"/>
          </a:p>
        </p:txBody>
      </p:sp>
      <p:pic>
        <p:nvPicPr>
          <p:cNvPr id="4" name="Content Placeholder 3" descr="Beach Nourishment Begins at Hayling Island - Dredging Today"/>
          <p:cNvPicPr>
            <a:picLocks noGrp="1"/>
          </p:cNvPicPr>
          <p:nvPr>
            <p:ph idx="1"/>
          </p:nvPr>
        </p:nvPicPr>
        <p:blipFill>
          <a:blip r:embed="rId2" cstate="print"/>
          <a:srcRect/>
          <a:stretch>
            <a:fillRect/>
          </a:stretch>
        </p:blipFill>
        <p:spPr bwMode="auto">
          <a:xfrm>
            <a:off x="971600" y="1600200"/>
            <a:ext cx="7128792" cy="4525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Land management</a:t>
            </a:r>
            <a:endParaRPr lang="en-GB" dirty="0">
              <a:latin typeface="Comic Sans MS" pitchFamily="66"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Comic Sans MS" pitchFamily="66" charset="0"/>
              </a:rPr>
              <a:t>Land </a:t>
            </a:r>
            <a:r>
              <a:rPr lang="en-GB" dirty="0">
                <a:latin typeface="Comic Sans MS" pitchFamily="66" charset="0"/>
              </a:rPr>
              <a:t>management is often used to help protect and rebuild dunes. Sand dunes act as a good barrier against coastal flooding and erosion and they can </a:t>
            </a:r>
            <a:r>
              <a:rPr lang="en-GB" dirty="0" smtClean="0">
                <a:latin typeface="Comic Sans MS" pitchFamily="66" charset="0"/>
              </a:rPr>
              <a:t>be used as </a:t>
            </a:r>
            <a:r>
              <a:rPr lang="en-GB" dirty="0">
                <a:latin typeface="Comic Sans MS" pitchFamily="66" charset="0"/>
              </a:rPr>
              <a:t>a natural defence against the sea. In order to do so though, the dunes must be left relatively undisturbed so boardwalks are constructed and sections of sand dune systems are marked as out of bounds to the general public in order to reduce the erosion of the dunes by humans.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Land management at </a:t>
            </a:r>
            <a:r>
              <a:rPr lang="en-GB" dirty="0" err="1" smtClean="0">
                <a:latin typeface="Comic Sans MS" pitchFamily="66" charset="0"/>
              </a:rPr>
              <a:t>Bamburgh</a:t>
            </a:r>
            <a:endParaRPr lang="en-GB" dirty="0">
              <a:latin typeface="Comic Sans MS" pitchFamily="66" charset="0"/>
            </a:endParaRPr>
          </a:p>
        </p:txBody>
      </p:sp>
      <p:pic>
        <p:nvPicPr>
          <p:cNvPr id="4" name="Content Placeholder 3" descr="Sand dune stabilization - Wikiwand"/>
          <p:cNvPicPr>
            <a:picLocks noGrp="1"/>
          </p:cNvPicPr>
          <p:nvPr>
            <p:ph idx="1"/>
          </p:nvPr>
        </p:nvPicPr>
        <p:blipFill>
          <a:blip r:embed="rId2" cstate="print"/>
          <a:srcRect/>
          <a:stretch>
            <a:fillRect/>
          </a:stretch>
        </p:blipFill>
        <p:spPr bwMode="auto">
          <a:xfrm>
            <a:off x="539552" y="1772816"/>
            <a:ext cx="7848872" cy="482453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Marshland</a:t>
            </a:r>
            <a:r>
              <a:rPr lang="en-GB" dirty="0" smtClean="0"/>
              <a:t> </a:t>
            </a:r>
            <a:endParaRPr lang="en-GB" dirty="0"/>
          </a:p>
        </p:txBody>
      </p:sp>
      <p:sp>
        <p:nvSpPr>
          <p:cNvPr id="3" name="Content Placeholder 2"/>
          <p:cNvSpPr>
            <a:spLocks noGrp="1"/>
          </p:cNvSpPr>
          <p:nvPr>
            <p:ph idx="1"/>
          </p:nvPr>
        </p:nvSpPr>
        <p:spPr/>
        <p:txBody>
          <a:bodyPr/>
          <a:lstStyle/>
          <a:p>
            <a:r>
              <a:rPr lang="en-GB" dirty="0">
                <a:latin typeface="Comic Sans MS" pitchFamily="66" charset="0"/>
              </a:rPr>
              <a:t>Marshland can be used to break up the waves and reduce their speed, reducing the waves erosive power. The marshlands also limit the area which waves can reach preventing flooding. The marshlands can be created by encouraging the growth of marshland vegetation such as glassworts.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is coastal management important?</a:t>
            </a:r>
            <a:endParaRPr lang="en-GB" dirty="0"/>
          </a:p>
        </p:txBody>
      </p:sp>
      <p:sp>
        <p:nvSpPr>
          <p:cNvPr id="3" name="Content Placeholder 2"/>
          <p:cNvSpPr>
            <a:spLocks noGrp="1"/>
          </p:cNvSpPr>
          <p:nvPr>
            <p:ph idx="1"/>
          </p:nvPr>
        </p:nvSpPr>
        <p:spPr/>
        <p:txBody>
          <a:bodyPr>
            <a:normAutofit/>
          </a:bodyPr>
          <a:lstStyle/>
          <a:p>
            <a:r>
              <a:rPr lang="en-GB" dirty="0" smtClean="0"/>
              <a:t>It is becoming </a:t>
            </a:r>
            <a:r>
              <a:rPr lang="en-GB" dirty="0"/>
              <a:t>increasingly important for councils and governments to start managing coastlines in order to protect them from </a:t>
            </a:r>
            <a:r>
              <a:rPr lang="en-GB" dirty="0" smtClean="0"/>
              <a:t>increasing coastal erosion</a:t>
            </a:r>
            <a:r>
              <a:rPr lang="en-GB" dirty="0"/>
              <a:t> and flooding due to altering </a:t>
            </a:r>
            <a:r>
              <a:rPr lang="en-GB" dirty="0" smtClean="0"/>
              <a:t>sea levels. </a:t>
            </a:r>
          </a:p>
          <a:p>
            <a:r>
              <a:rPr lang="en-GB" dirty="0" smtClean="0"/>
              <a:t>In last week’s PowerPoint you saw the devastating effects of coastal erosion when it is not managed. </a:t>
            </a:r>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Comic Sans MS" pitchFamily="66" charset="0"/>
              </a:rPr>
              <a:t>Salt marsh plants are vital to reduce coastal erosion and flooding at </a:t>
            </a:r>
            <a:r>
              <a:rPr lang="en-GB" sz="2800" dirty="0" err="1" smtClean="0">
                <a:latin typeface="Comic Sans MS" pitchFamily="66" charset="0"/>
              </a:rPr>
              <a:t>Orplands</a:t>
            </a:r>
            <a:r>
              <a:rPr lang="en-GB" sz="2800" dirty="0" smtClean="0">
                <a:latin typeface="Comic Sans MS" pitchFamily="66" charset="0"/>
              </a:rPr>
              <a:t>, Essex</a:t>
            </a:r>
            <a:endParaRPr lang="en-GB" sz="2800" dirty="0">
              <a:latin typeface="Comic Sans MS" pitchFamily="66" charset="0"/>
            </a:endParaRPr>
          </a:p>
        </p:txBody>
      </p:sp>
      <p:pic>
        <p:nvPicPr>
          <p:cNvPr id="4" name="Content Placeholder 3" descr="https://www.cam.ac.uk/sites/www.cam.ac.uk/files/styles/content-885x432/public/news/research/news/141001-salt-marsh.jpg?itok=9QyTAb-j"/>
          <p:cNvPicPr>
            <a:picLocks noGrp="1"/>
          </p:cNvPicPr>
          <p:nvPr>
            <p:ph idx="1"/>
          </p:nvPr>
        </p:nvPicPr>
        <p:blipFill>
          <a:blip r:embed="rId2" cstate="print"/>
          <a:srcRect/>
          <a:stretch>
            <a:fillRect/>
          </a:stretch>
        </p:blipFill>
        <p:spPr bwMode="auto">
          <a:xfrm>
            <a:off x="457200" y="1340769"/>
            <a:ext cx="8229600" cy="453099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Beach stabilisation</a:t>
            </a:r>
            <a:endParaRPr lang="en-GB" dirty="0">
              <a:latin typeface="Comic Sans MS" pitchFamily="66" charset="0"/>
            </a:endParaRPr>
          </a:p>
        </p:txBody>
      </p:sp>
      <p:sp>
        <p:nvSpPr>
          <p:cNvPr id="3" name="Content Placeholder 2"/>
          <p:cNvSpPr>
            <a:spLocks noGrp="1"/>
          </p:cNvSpPr>
          <p:nvPr>
            <p:ph idx="1"/>
          </p:nvPr>
        </p:nvSpPr>
        <p:spPr/>
        <p:txBody>
          <a:bodyPr/>
          <a:lstStyle/>
          <a:p>
            <a:r>
              <a:rPr lang="en-GB" dirty="0" smtClean="0">
                <a:latin typeface="Comic Sans MS" pitchFamily="66" charset="0"/>
              </a:rPr>
              <a:t>The goal of beach stabilisation is the same as beach nourishment’s goal, to widen the beach and dissipate (slow down or lose) as much wave energy as possible before it reaches the cliffs. Beach stabilisation involves planting dead trees in the sand to stabilise it and lower the profile of the beach while widening the beach too.</a:t>
            </a:r>
            <a:endParaRPr lang="en-GB" dirty="0">
              <a:latin typeface="Comic Sans M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8229600" cy="1143000"/>
          </a:xfrm>
        </p:spPr>
        <p:txBody>
          <a:bodyPr>
            <a:normAutofit/>
          </a:bodyPr>
          <a:lstStyle/>
          <a:p>
            <a:r>
              <a:rPr lang="en-GB" sz="2800" dirty="0" smtClean="0">
                <a:latin typeface="Comic Sans MS" pitchFamily="66" charset="0"/>
              </a:rPr>
              <a:t>Cornish people bring their old Christmas trees to the beach to stabilise the sand.</a:t>
            </a:r>
            <a:endParaRPr lang="en-GB" sz="2800" dirty="0">
              <a:latin typeface="Comic Sans MS" pitchFamily="66" charset="0"/>
            </a:endParaRPr>
          </a:p>
        </p:txBody>
      </p:sp>
      <p:pic>
        <p:nvPicPr>
          <p:cNvPr id="4" name="Content Placeholder 3" descr="Cornwall Council stops sandy beach being blown away by planting ..."/>
          <p:cNvPicPr>
            <a:picLocks noGrp="1"/>
          </p:cNvPicPr>
          <p:nvPr>
            <p:ph idx="1"/>
          </p:nvPr>
        </p:nvPicPr>
        <p:blipFill>
          <a:blip r:embed="rId2" cstate="print"/>
          <a:srcRect/>
          <a:stretch>
            <a:fillRect/>
          </a:stretch>
        </p:blipFill>
        <p:spPr bwMode="auto">
          <a:xfrm>
            <a:off x="971600" y="1412776"/>
            <a:ext cx="7344816" cy="457349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Hard engineering consists of...</a:t>
            </a:r>
            <a:endParaRPr lang="en-GB" dirty="0"/>
          </a:p>
        </p:txBody>
      </p:sp>
      <p:sp>
        <p:nvSpPr>
          <p:cNvPr id="3" name="Content Placeholder 2"/>
          <p:cNvSpPr>
            <a:spLocks noGrp="1"/>
          </p:cNvSpPr>
          <p:nvPr>
            <p:ph idx="1"/>
          </p:nvPr>
        </p:nvSpPr>
        <p:spPr/>
        <p:txBody>
          <a:bodyPr>
            <a:normAutofit/>
          </a:bodyPr>
          <a:lstStyle/>
          <a:p>
            <a:r>
              <a:rPr lang="en-GB" dirty="0" smtClean="0"/>
              <a:t>Sea walls</a:t>
            </a:r>
          </a:p>
          <a:p>
            <a:r>
              <a:rPr lang="en-GB" dirty="0" err="1" smtClean="0"/>
              <a:t>Groynes</a:t>
            </a:r>
            <a:endParaRPr lang="en-GB" dirty="0" smtClean="0"/>
          </a:p>
          <a:p>
            <a:r>
              <a:rPr lang="en-GB" dirty="0" smtClean="0"/>
              <a:t>Gabions</a:t>
            </a:r>
          </a:p>
          <a:p>
            <a:r>
              <a:rPr lang="en-GB" dirty="0" smtClean="0"/>
              <a:t>Revetments</a:t>
            </a:r>
          </a:p>
          <a:p>
            <a:r>
              <a:rPr lang="en-GB" dirty="0" smtClean="0"/>
              <a:t>Riprap</a:t>
            </a:r>
          </a:p>
          <a:p>
            <a:endParaRPr lang="en-GB" dirty="0" smtClean="0"/>
          </a:p>
          <a:p>
            <a:endParaRPr lang="en-GB" dirty="0" smtClean="0"/>
          </a:p>
          <a:p>
            <a:endParaRPr lang="en-GB" dirty="0" smtClean="0"/>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 walls</a:t>
            </a:r>
            <a:endParaRPr lang="en-GB" dirty="0"/>
          </a:p>
        </p:txBody>
      </p:sp>
      <p:sp>
        <p:nvSpPr>
          <p:cNvPr id="3" name="Content Placeholder 2"/>
          <p:cNvSpPr>
            <a:spLocks noGrp="1"/>
          </p:cNvSpPr>
          <p:nvPr>
            <p:ph idx="1"/>
          </p:nvPr>
        </p:nvSpPr>
        <p:spPr>
          <a:xfrm>
            <a:off x="457200" y="1340768"/>
            <a:ext cx="8229600" cy="4785395"/>
          </a:xfrm>
        </p:spPr>
        <p:txBody>
          <a:bodyPr/>
          <a:lstStyle/>
          <a:p>
            <a:endParaRPr lang="en-GB" dirty="0" smtClean="0"/>
          </a:p>
          <a:p>
            <a:endParaRPr lang="en-GB" dirty="0"/>
          </a:p>
        </p:txBody>
      </p:sp>
      <p:sp>
        <p:nvSpPr>
          <p:cNvPr id="4" name="Rectangle 3"/>
          <p:cNvSpPr/>
          <p:nvPr/>
        </p:nvSpPr>
        <p:spPr>
          <a:xfrm>
            <a:off x="683568" y="1305342"/>
            <a:ext cx="7560840" cy="4154984"/>
          </a:xfrm>
          <a:prstGeom prst="rect">
            <a:avLst/>
          </a:prstGeom>
        </p:spPr>
        <p:txBody>
          <a:bodyPr wrap="square">
            <a:spAutoFit/>
          </a:bodyPr>
          <a:lstStyle/>
          <a:p>
            <a:r>
              <a:rPr lang="en-GB" dirty="0" smtClean="0"/>
              <a:t> </a:t>
            </a:r>
            <a:r>
              <a:rPr lang="en-GB" sz="2400" dirty="0" smtClean="0">
                <a:latin typeface="Comic Sans MS" pitchFamily="66" charset="0"/>
              </a:rPr>
              <a:t>Sea walls are exactly that. Giant walls that span entire coastlines and attempt to reduce erosion and prevent flooding in the process. They’re big, ugly and very expensive requiring constant maintenance so that they don’t fail. They also produce a strong backwash in waves which undercuts the sea wall making their long term sustainability questionable.</a:t>
            </a:r>
          </a:p>
          <a:p>
            <a:r>
              <a:rPr lang="en-GB" sz="2400" dirty="0" smtClean="0">
                <a:latin typeface="Comic Sans MS" pitchFamily="66" charset="0"/>
              </a:rPr>
              <a:t>Traditionally, sea walls are large flat walls however more modern sea walls have a curved structure that reflects waves back into incoming waves, breaking them up and further reducing erosion.</a:t>
            </a:r>
            <a:endParaRPr lang="en-GB" sz="2400" dirty="0">
              <a:latin typeface="Comic Sans MS"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 wall in Scarborough</a:t>
            </a:r>
            <a:endParaRPr lang="en-GB" dirty="0"/>
          </a:p>
        </p:txBody>
      </p:sp>
      <p:pic>
        <p:nvPicPr>
          <p:cNvPr id="4" name="Content Placeholder 3" descr="Hard Engineering Coastal Management - Internet Geography"/>
          <p:cNvPicPr>
            <a:picLocks noGrp="1"/>
          </p:cNvPicPr>
          <p:nvPr>
            <p:ph idx="1"/>
          </p:nvPr>
        </p:nvPicPr>
        <p:blipFill>
          <a:blip r:embed="rId2" cstate="print"/>
          <a:srcRect/>
          <a:stretch>
            <a:fillRect/>
          </a:stretch>
        </p:blipFill>
        <p:spPr bwMode="auto">
          <a:xfrm>
            <a:off x="683568" y="1600200"/>
            <a:ext cx="7488832" cy="45259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Groynes</a:t>
            </a:r>
            <a:endParaRPr lang="en-GB" dirty="0"/>
          </a:p>
        </p:txBody>
      </p:sp>
      <p:sp>
        <p:nvSpPr>
          <p:cNvPr id="3" name="Content Placeholder 2"/>
          <p:cNvSpPr>
            <a:spLocks noGrp="1"/>
          </p:cNvSpPr>
          <p:nvPr>
            <p:ph idx="1"/>
          </p:nvPr>
        </p:nvSpPr>
        <p:spPr/>
        <p:txBody>
          <a:bodyPr>
            <a:normAutofit fontScale="70000" lnSpcReduction="20000"/>
          </a:bodyPr>
          <a:lstStyle/>
          <a:p>
            <a:r>
              <a:rPr lang="en-GB" dirty="0" err="1"/>
              <a:t>Groynes</a:t>
            </a:r>
            <a:r>
              <a:rPr lang="en-GB" dirty="0"/>
              <a:t> are relatively soft hard engineering techniques. They’re low lying wooden walls that extend out to sea. The idea of </a:t>
            </a:r>
            <a:r>
              <a:rPr lang="en-GB" dirty="0" err="1"/>
              <a:t>groynes</a:t>
            </a:r>
            <a:r>
              <a:rPr lang="en-GB" dirty="0"/>
              <a:t> is to capture sand that moves down the beach via </a:t>
            </a:r>
            <a:r>
              <a:rPr lang="en-GB" dirty="0" err="1"/>
              <a:t>longshore</a:t>
            </a:r>
            <a:r>
              <a:rPr lang="en-GB" dirty="0"/>
              <a:t> drift and help build up a larger section of beach in front of an area that’s experiencing coastal erosion. The new beach will increase the distance that waves have to travel to reach the coast and, in the process, they’ll lose most of their energy, reducing their impact. </a:t>
            </a:r>
            <a:r>
              <a:rPr lang="en-GB" dirty="0" err="1"/>
              <a:t>Groynes</a:t>
            </a:r>
            <a:r>
              <a:rPr lang="en-GB" dirty="0"/>
              <a:t> are pretty effective but they have one major drawback. </a:t>
            </a:r>
            <a:r>
              <a:rPr lang="en-GB" dirty="0" err="1"/>
              <a:t>Groynes</a:t>
            </a:r>
            <a:r>
              <a:rPr lang="en-GB" dirty="0"/>
              <a:t> will remove a lot of the sand that’s present down-drift of the beach which will result in a thinner beach at this area. This, in turn, means that sections of the coast will be more exposed to erosion down drift of the </a:t>
            </a:r>
            <a:r>
              <a:rPr lang="en-GB" dirty="0" err="1"/>
              <a:t>groynes</a:t>
            </a:r>
            <a:r>
              <a:rPr lang="en-GB" dirty="0"/>
              <a:t> which can create new problems relating to coastal management</a:t>
            </a:r>
            <a:r>
              <a:rPr lang="en-GB" dirty="0" smtClean="0"/>
              <a:t>.</a:t>
            </a:r>
            <a:r>
              <a:rPr lang="en-GB" dirty="0" smtClean="0">
                <a:hlinkClick r:id="rId2"/>
              </a:rPr>
              <a:t> https://www.youtube.com/watch?time_continue=1&amp;v=uRPuHNvhSm0&amp;feature=emb_logo</a:t>
            </a:r>
            <a:endParaRPr lang="en-GB" dirty="0" smtClean="0"/>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err="1" smtClean="0">
                <a:latin typeface="Comic Sans MS" pitchFamily="66" charset="0"/>
              </a:rPr>
              <a:t>Groynes</a:t>
            </a:r>
            <a:r>
              <a:rPr lang="en-GB" sz="3200" dirty="0" smtClean="0">
                <a:latin typeface="Comic Sans MS" pitchFamily="66" charset="0"/>
              </a:rPr>
              <a:t> on south coast beaches</a:t>
            </a:r>
            <a:endParaRPr lang="en-GB" sz="3200" dirty="0">
              <a:latin typeface="Comic Sans MS" pitchFamily="66" charset="0"/>
            </a:endParaRPr>
          </a:p>
        </p:txBody>
      </p:sp>
      <p:pic>
        <p:nvPicPr>
          <p:cNvPr id="4" name="Content Placeholder 3" descr="Wooden groyne on Brighton beach, England Stock Photo: 279771291 ..."/>
          <p:cNvPicPr>
            <a:picLocks noGrp="1"/>
          </p:cNvPicPr>
          <p:nvPr>
            <p:ph idx="1"/>
          </p:nvPr>
        </p:nvPicPr>
        <p:blipFill>
          <a:blip r:embed="rId2" cstate="print"/>
          <a:srcRect/>
          <a:stretch>
            <a:fillRect/>
          </a:stretch>
        </p:blipFill>
        <p:spPr bwMode="auto">
          <a:xfrm>
            <a:off x="899592" y="1340768"/>
            <a:ext cx="6840760" cy="2304256"/>
          </a:xfrm>
          <a:prstGeom prst="rect">
            <a:avLst/>
          </a:prstGeom>
          <a:noFill/>
          <a:ln w="9525">
            <a:noFill/>
            <a:miter lim="800000"/>
            <a:headEnd/>
            <a:tailEnd/>
          </a:ln>
        </p:spPr>
      </p:pic>
      <p:pic>
        <p:nvPicPr>
          <p:cNvPr id="5" name="Picture 4" descr="Hard engineering strategies - advantages and disadvantages ..."/>
          <p:cNvPicPr/>
          <p:nvPr/>
        </p:nvPicPr>
        <p:blipFill>
          <a:blip r:embed="rId3" cstate="print"/>
          <a:srcRect/>
          <a:stretch>
            <a:fillRect/>
          </a:stretch>
        </p:blipFill>
        <p:spPr bwMode="auto">
          <a:xfrm>
            <a:off x="899592" y="3429000"/>
            <a:ext cx="6840760" cy="266429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Gabions</a:t>
            </a:r>
            <a:endParaRPr lang="en-GB" dirty="0"/>
          </a:p>
        </p:txBody>
      </p:sp>
      <p:sp>
        <p:nvSpPr>
          <p:cNvPr id="3" name="Content Placeholder 2"/>
          <p:cNvSpPr>
            <a:spLocks noGrp="1"/>
          </p:cNvSpPr>
          <p:nvPr>
            <p:ph idx="1"/>
          </p:nvPr>
        </p:nvSpPr>
        <p:spPr/>
        <p:txBody>
          <a:bodyPr/>
          <a:lstStyle/>
          <a:p>
            <a:r>
              <a:rPr lang="en-GB" dirty="0" smtClean="0"/>
              <a:t>Gabions </a:t>
            </a:r>
            <a:r>
              <a:rPr lang="en-GB" dirty="0"/>
              <a:t>are quite simply bundles of rocks in a metal mesh. They’re placed at the base of a cliff in an attempt to reduce the impact of waves on the cliff and prevent the cliff from being undercut. They’re not particularly effective and they’re quite unsightly but they’re </a:t>
            </a:r>
            <a:r>
              <a:rPr lang="en-GB" dirty="0" smtClean="0"/>
              <a:t>cheap</a:t>
            </a:r>
            <a:r>
              <a:rPr lang="en-GB" dirty="0"/>
              <a:t>.</a:t>
            </a:r>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Gabions in Suffolk</a:t>
            </a:r>
            <a:endParaRPr lang="en-GB" dirty="0"/>
          </a:p>
        </p:txBody>
      </p:sp>
      <p:pic>
        <p:nvPicPr>
          <p:cNvPr id="4" name="Content Placeholder 3" descr="Image result for north norfolk gabions | Geography, Coastal"/>
          <p:cNvPicPr>
            <a:picLocks noGrp="1"/>
          </p:cNvPicPr>
          <p:nvPr>
            <p:ph idx="1"/>
          </p:nvPr>
        </p:nvPicPr>
        <p:blipFill>
          <a:blip r:embed="rId2" cstate="print"/>
          <a:srcRect/>
          <a:stretch>
            <a:fillRect/>
          </a:stretch>
        </p:blipFill>
        <p:spPr bwMode="auto">
          <a:xfrm>
            <a:off x="755576" y="1268760"/>
            <a:ext cx="7632848" cy="2520280"/>
          </a:xfrm>
          <a:prstGeom prst="rect">
            <a:avLst/>
          </a:prstGeom>
          <a:noFill/>
          <a:ln w="9525">
            <a:noFill/>
            <a:miter lim="800000"/>
            <a:headEnd/>
            <a:tailEnd/>
          </a:ln>
        </p:spPr>
      </p:pic>
      <p:sp>
        <p:nvSpPr>
          <p:cNvPr id="1026" name="AutoShape 2" descr="Suffolk coastal erosion: Thorpeness residents could pay mor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 name="Picture 5" descr="Suffolk coastal erosion: Thorpeness residents could pay more ..."/>
          <p:cNvPicPr/>
          <p:nvPr/>
        </p:nvPicPr>
        <p:blipFill>
          <a:blip r:embed="rId3" cstate="print"/>
          <a:srcRect/>
          <a:stretch>
            <a:fillRect/>
          </a:stretch>
        </p:blipFill>
        <p:spPr bwMode="auto">
          <a:xfrm>
            <a:off x="827584" y="3717032"/>
            <a:ext cx="7632848" cy="252028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is coastal management important?</a:t>
            </a:r>
            <a:endParaRPr lang="en-GB" dirty="0"/>
          </a:p>
        </p:txBody>
      </p:sp>
      <p:sp>
        <p:nvSpPr>
          <p:cNvPr id="3" name="Content Placeholder 2"/>
          <p:cNvSpPr>
            <a:spLocks noGrp="1"/>
          </p:cNvSpPr>
          <p:nvPr>
            <p:ph idx="1"/>
          </p:nvPr>
        </p:nvSpPr>
        <p:spPr>
          <a:xfrm>
            <a:off x="683568" y="1556792"/>
            <a:ext cx="7992888" cy="4886003"/>
          </a:xfrm>
        </p:spPr>
        <p:txBody>
          <a:bodyPr>
            <a:normAutofit fontScale="77500" lnSpcReduction="20000"/>
          </a:bodyPr>
          <a:lstStyle/>
          <a:p>
            <a:r>
              <a:rPr lang="en-GB" dirty="0" smtClean="0"/>
              <a:t>The reason for coastal management is obvious, to protect homes and businesses from being damaged and even destroyed by coastal erosion or flooding. Failure to do so can have severe economic and social effects, especially along coastlines which are used for tourism and industry (pretty much all of them).</a:t>
            </a:r>
          </a:p>
          <a:p>
            <a:r>
              <a:rPr lang="en-GB" dirty="0" smtClean="0"/>
              <a:t>Management of coastlines is also important to help protect natural habitats.</a:t>
            </a:r>
          </a:p>
          <a:p>
            <a:r>
              <a:rPr lang="en-GB" dirty="0" smtClean="0"/>
              <a:t>Government and the European Union provide money to pay for coastal management and this work is normally carried out through ‘The Environment Agency’ and the local council of that area. However, this can  sometimes be a slow process as coastal management is very expensive.  There is only so much money given out each year to help with this.</a:t>
            </a:r>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Revetments</a:t>
            </a:r>
            <a:endParaRPr lang="en-GB" dirty="0"/>
          </a:p>
        </p:txBody>
      </p:sp>
      <p:sp>
        <p:nvSpPr>
          <p:cNvPr id="3" name="Content Placeholder 2"/>
          <p:cNvSpPr>
            <a:spLocks noGrp="1"/>
          </p:cNvSpPr>
          <p:nvPr>
            <p:ph idx="1"/>
          </p:nvPr>
        </p:nvSpPr>
        <p:spPr/>
        <p:txBody>
          <a:bodyPr>
            <a:normAutofit fontScale="85000" lnSpcReduction="20000"/>
          </a:bodyPr>
          <a:lstStyle/>
          <a:p>
            <a:endParaRPr lang="en-GB" b="1" dirty="0"/>
          </a:p>
          <a:p>
            <a:r>
              <a:rPr lang="en-GB" dirty="0"/>
              <a:t>Revetments are concrete (or in some cases wooden) structures that are built along the base of a cliff. They’re slanted and act as a barrier against waves not too dissimilar to a sea wall. The revetments absorb the energy of the waves, preventing the cliffs from being eroded. Revetments can be modified so that they have rippled surfaces, which further help to dissipate the wave energy. Revetments are normally successful at reducing coastal erosion but they are expensive to build. Once built however, they don’t require as much maintenance as a sea wall.</a:t>
            </a:r>
          </a:p>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Revetments at Blackpool </a:t>
            </a:r>
            <a:endParaRPr lang="en-GB" dirty="0"/>
          </a:p>
        </p:txBody>
      </p:sp>
      <p:pic>
        <p:nvPicPr>
          <p:cNvPr id="4" name="Content Placeholder 3" descr="blackpoolsixthasgeography [licensed for non-commercial use only ..."/>
          <p:cNvPicPr>
            <a:picLocks noGrp="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Riprap</a:t>
            </a:r>
            <a:endParaRPr lang="en-GB" dirty="0"/>
          </a:p>
        </p:txBody>
      </p:sp>
      <p:sp>
        <p:nvSpPr>
          <p:cNvPr id="3" name="Content Placeholder 2"/>
          <p:cNvSpPr>
            <a:spLocks noGrp="1"/>
          </p:cNvSpPr>
          <p:nvPr>
            <p:ph idx="1"/>
          </p:nvPr>
        </p:nvSpPr>
        <p:spPr/>
        <p:txBody>
          <a:bodyPr>
            <a:normAutofit lnSpcReduction="10000"/>
          </a:bodyPr>
          <a:lstStyle/>
          <a:p>
            <a:pPr>
              <a:buNone/>
            </a:pPr>
            <a:endParaRPr lang="en-GB" b="1" dirty="0"/>
          </a:p>
          <a:p>
            <a:r>
              <a:rPr lang="en-GB" dirty="0"/>
              <a:t>Riprap are just rocks and stones that have been put against the base of a cliff. They’re similar to gabions in their purpose but they aren’t bound together in a mesh. This makes them look slightly more appealing as they blend into the environment better however the rocks are susceptible to being moved by the sea.</a:t>
            </a:r>
          </a:p>
          <a:p>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Rip Rap at </a:t>
            </a:r>
            <a:r>
              <a:rPr lang="en-GB" dirty="0" err="1" smtClean="0"/>
              <a:t>Withernsea</a:t>
            </a:r>
            <a:endParaRPr lang="en-GB" dirty="0"/>
          </a:p>
        </p:txBody>
      </p:sp>
      <p:pic>
        <p:nvPicPr>
          <p:cNvPr id="4" name="Content Placeholder 3" descr="Riprap and sea wall near Lifeboat Station, Withernsea (With images ..."/>
          <p:cNvPicPr>
            <a:picLocks noGrp="1"/>
          </p:cNvPicPr>
          <p:nvPr>
            <p:ph idx="1"/>
          </p:nvPr>
        </p:nvPicPr>
        <p:blipFill>
          <a:blip r:embed="rId2" cstate="print"/>
          <a:srcRect/>
          <a:stretch>
            <a:fillRect/>
          </a:stretch>
        </p:blipFill>
        <p:spPr bwMode="auto">
          <a:xfrm>
            <a:off x="539552" y="1600200"/>
            <a:ext cx="8064896" cy="452596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Breakwaters</a:t>
            </a:r>
            <a:endParaRPr lang="en-GB" dirty="0"/>
          </a:p>
        </p:txBody>
      </p:sp>
      <p:sp>
        <p:nvSpPr>
          <p:cNvPr id="3" name="Content Placeholder 2"/>
          <p:cNvSpPr>
            <a:spLocks noGrp="1"/>
          </p:cNvSpPr>
          <p:nvPr>
            <p:ph idx="1"/>
          </p:nvPr>
        </p:nvSpPr>
        <p:spPr/>
        <p:txBody>
          <a:bodyPr/>
          <a:lstStyle/>
          <a:p>
            <a:r>
              <a:rPr lang="en-GB" dirty="0" smtClean="0"/>
              <a:t>Breakwaters </a:t>
            </a:r>
            <a:r>
              <a:rPr lang="en-GB" dirty="0"/>
              <a:t>are offshore concrete walls that break incoming waves out at sea so that their erosive power is reduced to next to none when they reach the coast. Breakwaters are effective but they can be easily destroyed during a storm and they don’t look particularly nice.</a:t>
            </a:r>
          </a:p>
          <a:p>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 waters</a:t>
            </a:r>
            <a:endParaRPr lang="en-GB" dirty="0"/>
          </a:p>
        </p:txBody>
      </p:sp>
      <p:pic>
        <p:nvPicPr>
          <p:cNvPr id="4" name="Content Placeholder 3" descr="Wave energy converters in coastal structures - Coastal Wiki"/>
          <p:cNvPicPr>
            <a:picLocks noGrp="1"/>
          </p:cNvPicPr>
          <p:nvPr>
            <p:ph idx="1"/>
          </p:nvPr>
        </p:nvPicPr>
        <p:blipFill>
          <a:blip r:embed="rId2" cstate="print"/>
          <a:srcRect/>
          <a:stretch>
            <a:fillRect/>
          </a:stretch>
        </p:blipFill>
        <p:spPr bwMode="auto">
          <a:xfrm>
            <a:off x="683568" y="1772816"/>
            <a:ext cx="7344816" cy="453008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Tidal Barriers</a:t>
            </a:r>
            <a:endParaRPr lang="en-GB" dirty="0"/>
          </a:p>
        </p:txBody>
      </p:sp>
      <p:sp>
        <p:nvSpPr>
          <p:cNvPr id="3" name="Content Placeholder 2"/>
          <p:cNvSpPr>
            <a:spLocks noGrp="1"/>
          </p:cNvSpPr>
          <p:nvPr>
            <p:ph idx="1"/>
          </p:nvPr>
        </p:nvSpPr>
        <p:spPr/>
        <p:txBody>
          <a:bodyPr/>
          <a:lstStyle/>
          <a:p>
            <a:r>
              <a:rPr lang="en-GB" dirty="0" smtClean="0"/>
              <a:t>Big</a:t>
            </a:r>
            <a:r>
              <a:rPr lang="en-GB" dirty="0"/>
              <a:t>, </a:t>
            </a:r>
            <a:r>
              <a:rPr lang="en-GB" dirty="0" err="1"/>
              <a:t>retractible</a:t>
            </a:r>
            <a:r>
              <a:rPr lang="en-GB" dirty="0"/>
              <a:t> walls built across estuaries that can be used as a floodgate to prevent storm surges. They’re hugely effective but they’re also hugely expensive.</a:t>
            </a:r>
          </a:p>
          <a:p>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Tidal Barrier – The Thames Barrier.</a:t>
            </a:r>
            <a:endParaRPr lang="en-GB" dirty="0"/>
          </a:p>
        </p:txBody>
      </p:sp>
      <p:sp>
        <p:nvSpPr>
          <p:cNvPr id="3" name="Content Placeholder 2"/>
          <p:cNvSpPr>
            <a:spLocks noGrp="1"/>
          </p:cNvSpPr>
          <p:nvPr>
            <p:ph idx="1"/>
          </p:nvPr>
        </p:nvSpPr>
        <p:spPr/>
        <p:txBody>
          <a:bodyPr/>
          <a:lstStyle/>
          <a:p>
            <a:endParaRPr lang="en-GB" dirty="0"/>
          </a:p>
        </p:txBody>
      </p:sp>
      <p:pic>
        <p:nvPicPr>
          <p:cNvPr id="4" name="Picture 3" descr="Thames Barrier's extraordinary year prompts government to ..."/>
          <p:cNvPicPr/>
          <p:nvPr/>
        </p:nvPicPr>
        <p:blipFill>
          <a:blip r:embed="rId2" cstate="print"/>
          <a:srcRect/>
          <a:stretch>
            <a:fillRect/>
          </a:stretch>
        </p:blipFill>
        <p:spPr bwMode="auto">
          <a:xfrm>
            <a:off x="467544" y="1484784"/>
            <a:ext cx="8208912" cy="439248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Assignment 1 Coastal defences</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None/>
            </a:pPr>
            <a:r>
              <a:rPr lang="en-GB" dirty="0" smtClean="0"/>
              <a:t>Choose a hard engineering  coastal defence. </a:t>
            </a:r>
            <a:r>
              <a:rPr lang="en-GB" dirty="0" err="1" smtClean="0"/>
              <a:t>E.g</a:t>
            </a:r>
            <a:r>
              <a:rPr lang="en-GB" dirty="0" smtClean="0"/>
              <a:t>  sea walls, </a:t>
            </a:r>
            <a:r>
              <a:rPr lang="en-GB" dirty="0" err="1" smtClean="0"/>
              <a:t>groynes</a:t>
            </a:r>
            <a:r>
              <a:rPr lang="en-GB" dirty="0" smtClean="0"/>
              <a:t>, gabions, revetments or riprap</a:t>
            </a:r>
            <a:endParaRPr lang="en-GB" dirty="0"/>
          </a:p>
          <a:p>
            <a:pPr marL="514350" indent="-514350">
              <a:buNone/>
            </a:pPr>
            <a:r>
              <a:rPr lang="en-GB" dirty="0" smtClean="0"/>
              <a:t>Make a poster about one of these defences, using drawings, pictures or/and diagrams and explain how it works              </a:t>
            </a:r>
            <a:r>
              <a:rPr lang="en-GB" b="1" u="sng" dirty="0" smtClean="0">
                <a:solidFill>
                  <a:srgbClr val="FF0000"/>
                </a:solidFill>
              </a:rPr>
              <a:t>or</a:t>
            </a:r>
          </a:p>
          <a:p>
            <a:pPr marL="514350" indent="-514350">
              <a:buNone/>
            </a:pPr>
            <a:r>
              <a:rPr lang="en-GB" dirty="0" smtClean="0"/>
              <a:t>Create a model of a sea defence and then write out an explanation about how it works. </a:t>
            </a:r>
          </a:p>
          <a:p>
            <a:pPr marL="514350" indent="-514350">
              <a:buNone/>
            </a:pPr>
            <a:r>
              <a:rPr lang="en-GB" dirty="0" smtClean="0"/>
              <a:t>Take a picture of your work, copy/paste it onto the assignment sheet and upload into </a:t>
            </a:r>
            <a:r>
              <a:rPr lang="en-GB" dirty="0" err="1" smtClean="0"/>
              <a:t>google</a:t>
            </a:r>
            <a:r>
              <a:rPr lang="en-GB" dirty="0" smtClean="0"/>
              <a:t> classroom please.  This work needs to be marked by your teacher. </a:t>
            </a:r>
          </a:p>
          <a:p>
            <a:pPr marL="514350" indent="-514350">
              <a:buNone/>
            </a:pPr>
            <a:endParaRPr lang="en-GB"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protect our coasts?</a:t>
            </a:r>
            <a:endParaRPr lang="en-GB" dirty="0"/>
          </a:p>
        </p:txBody>
      </p:sp>
      <p:sp>
        <p:nvSpPr>
          <p:cNvPr id="3" name="Content Placeholder 2"/>
          <p:cNvSpPr>
            <a:spLocks noGrp="1"/>
          </p:cNvSpPr>
          <p:nvPr>
            <p:ph idx="1"/>
          </p:nvPr>
        </p:nvSpPr>
        <p:spPr>
          <a:xfrm>
            <a:off x="457200" y="1600200"/>
            <a:ext cx="8229600" cy="4709120"/>
          </a:xfrm>
        </p:spPr>
        <p:txBody>
          <a:bodyPr>
            <a:normAutofit/>
          </a:bodyPr>
          <a:lstStyle/>
          <a:p>
            <a:r>
              <a:rPr lang="en-GB" dirty="0" smtClean="0"/>
              <a:t>To protect our coasts, we use hard </a:t>
            </a:r>
            <a:r>
              <a:rPr lang="en-GB" dirty="0"/>
              <a:t>engineering </a:t>
            </a:r>
            <a:r>
              <a:rPr lang="en-GB" dirty="0" smtClean="0"/>
              <a:t>management.  Hard engineering management </a:t>
            </a:r>
            <a:r>
              <a:rPr lang="en-GB" dirty="0"/>
              <a:t>involves using artificial </a:t>
            </a:r>
            <a:r>
              <a:rPr lang="en-GB" dirty="0" smtClean="0"/>
              <a:t>structures, that usually means man made structures.</a:t>
            </a:r>
          </a:p>
          <a:p>
            <a:r>
              <a:rPr lang="en-GB" dirty="0" smtClean="0"/>
              <a:t>To protect our coasts, we also use soft </a:t>
            </a:r>
            <a:r>
              <a:rPr lang="en-GB" dirty="0"/>
              <a:t>engineering management </a:t>
            </a:r>
            <a:r>
              <a:rPr lang="en-GB" dirty="0" smtClean="0"/>
              <a:t>as it is </a:t>
            </a:r>
            <a:r>
              <a:rPr lang="en-GB" dirty="0"/>
              <a:t>a more sustainable and natural approach to manage coastal erosion</a:t>
            </a:r>
            <a:r>
              <a:rPr lang="en-GB" dirty="0" smtClean="0"/>
              <a:t>.</a:t>
            </a:r>
          </a:p>
          <a:p>
            <a:endParaRPr lang="en-GB" dirty="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Coastal erosion and wave action.   </a:t>
            </a:r>
            <a:endParaRPr lang="en-GB" dirty="0"/>
          </a:p>
        </p:txBody>
      </p:sp>
      <p:sp>
        <p:nvSpPr>
          <p:cNvPr id="3" name="Content Placeholder 2"/>
          <p:cNvSpPr>
            <a:spLocks noGrp="1"/>
          </p:cNvSpPr>
          <p:nvPr>
            <p:ph idx="1"/>
          </p:nvPr>
        </p:nvSpPr>
        <p:spPr/>
        <p:txBody>
          <a:bodyPr>
            <a:normAutofit/>
          </a:bodyPr>
          <a:lstStyle/>
          <a:p>
            <a:r>
              <a:rPr lang="en-GB" dirty="0"/>
              <a:t>Waves are caused by the force of the wind "pushing" on the water surface. The stronger the wind, the bigger the waves. In bodies of water, such as the ocean, there are frequent waves. </a:t>
            </a:r>
            <a:r>
              <a:rPr lang="en-GB" dirty="0" smtClean="0"/>
              <a:t>The intensity and movement of waves is complicated, they can move up and down, sideways and so on. </a:t>
            </a:r>
            <a:r>
              <a:rPr lang="en-GB" dirty="0" smtClean="0">
                <a:hlinkClick r:id="rId2"/>
              </a:rPr>
              <a:t>https://www.youtube.com/watch?v=cYesEAOLdhc</a:t>
            </a:r>
            <a:endParaRPr lang="en-GB" dirty="0" smtClean="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2800" dirty="0" smtClean="0">
                <a:latin typeface="Comic Sans MS" pitchFamily="66" charset="0"/>
              </a:rPr>
              <a:t>Days at the beach</a:t>
            </a:r>
            <a:endParaRPr lang="en-GB" sz="2800" dirty="0">
              <a:latin typeface="Comic Sans MS" pitchFamily="66" charset="0"/>
            </a:endParaRPr>
          </a:p>
        </p:txBody>
      </p:sp>
      <p:sp>
        <p:nvSpPr>
          <p:cNvPr id="3" name="Content Placeholder 2"/>
          <p:cNvSpPr>
            <a:spLocks noGrp="1"/>
          </p:cNvSpPr>
          <p:nvPr>
            <p:ph idx="1"/>
          </p:nvPr>
        </p:nvSpPr>
        <p:spPr>
          <a:xfrm>
            <a:off x="457200" y="1052736"/>
            <a:ext cx="8229600" cy="5073427"/>
          </a:xfrm>
        </p:spPr>
        <p:txBody>
          <a:bodyPr>
            <a:normAutofit lnSpcReduction="10000"/>
          </a:bodyPr>
          <a:lstStyle/>
          <a:p>
            <a:r>
              <a:rPr lang="en-GB" dirty="0" smtClean="0">
                <a:latin typeface="Comic Sans MS" pitchFamily="66" charset="0"/>
              </a:rPr>
              <a:t>We can all imagine being at the beach on a warm, sunny day with little or no breeze. If we were to paddle in the water, the water would gently roll over our feet. On a day like this the wave has less energy, this is because the wind is not present. </a:t>
            </a:r>
          </a:p>
          <a:p>
            <a:r>
              <a:rPr lang="en-GB" dirty="0" smtClean="0">
                <a:latin typeface="Comic Sans MS" pitchFamily="66" charset="0"/>
              </a:rPr>
              <a:t>On days when we have no energy, we don’t feel like doing anything and would prefer to walk somewhere rather than run somewhere.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Hot Day At The Beach - Robert The Artist"/>
          <p:cNvPicPr>
            <a:picLocks noGrp="1"/>
          </p:cNvPicPr>
          <p:nvPr>
            <p:ph idx="1"/>
          </p:nvPr>
        </p:nvPicPr>
        <p:blipFill>
          <a:blip r:embed="rId2" cstate="print"/>
          <a:srcRect/>
          <a:stretch>
            <a:fillRect/>
          </a:stretch>
        </p:blipFill>
        <p:spPr bwMode="auto">
          <a:xfrm>
            <a:off x="457200" y="620688"/>
            <a:ext cx="8229600" cy="529989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Comic Sans MS" pitchFamily="66" charset="0"/>
              </a:rPr>
              <a:t>A day at the beach</a:t>
            </a:r>
            <a:r>
              <a:rPr lang="en-GB" dirty="0" smtClean="0"/>
              <a:t>.</a:t>
            </a:r>
            <a:endParaRPr lang="en-GB" dirty="0"/>
          </a:p>
        </p:txBody>
      </p:sp>
      <p:sp>
        <p:nvSpPr>
          <p:cNvPr id="3" name="Content Placeholder 2"/>
          <p:cNvSpPr>
            <a:spLocks noGrp="1"/>
          </p:cNvSpPr>
          <p:nvPr>
            <p:ph idx="1"/>
          </p:nvPr>
        </p:nvSpPr>
        <p:spPr>
          <a:xfrm>
            <a:off x="457200" y="1196752"/>
            <a:ext cx="8229600" cy="4929411"/>
          </a:xfrm>
        </p:spPr>
        <p:txBody>
          <a:bodyPr>
            <a:normAutofit fontScale="77500" lnSpcReduction="20000"/>
          </a:bodyPr>
          <a:lstStyle/>
          <a:p>
            <a:r>
              <a:rPr lang="en-GB" dirty="0" smtClean="0">
                <a:latin typeface="Comic Sans MS" pitchFamily="66" charset="0"/>
              </a:rPr>
              <a:t>Now imagine going to the beach on a windy day. The first thing you might notice is that the red flags will be flying, this warns people not to go into the water, because the sea is rough.  There is a difference in the wave movement on a day like this, you might see it crashing on to the rocks, over a pier, into a lighthouse or even over the promenade where people are walking. This is because the wave has lots of energy, more power.</a:t>
            </a:r>
          </a:p>
          <a:p>
            <a:r>
              <a:rPr lang="en-GB" dirty="0" smtClean="0">
                <a:latin typeface="Comic Sans MS" pitchFamily="66" charset="0"/>
              </a:rPr>
              <a:t> On days like this, when we have lots more energy, we have so much energy that we can run really fast, again and again and again.  Imagine how much energy you have on sports day!</a:t>
            </a:r>
          </a:p>
          <a:p>
            <a:r>
              <a:rPr lang="en-GB" dirty="0" smtClean="0">
                <a:latin typeface="Comic Sans MS" pitchFamily="66" charset="0"/>
              </a:rPr>
              <a:t>But that wave energy can cause lots of damage over time.</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Penzance Promenade restoration ahead of 2020 Tour of Britain ..."/>
          <p:cNvPicPr>
            <a:picLocks noGrp="1"/>
          </p:cNvPicPr>
          <p:nvPr>
            <p:ph idx="1"/>
          </p:nvPr>
        </p:nvPicPr>
        <p:blipFill>
          <a:blip r:embed="rId2" cstate="print"/>
          <a:srcRect/>
          <a:stretch>
            <a:fillRect/>
          </a:stretch>
        </p:blipFill>
        <p:spPr bwMode="auto">
          <a:xfrm>
            <a:off x="611560" y="548681"/>
            <a:ext cx="7704856" cy="526236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1679</Words>
  <Application>Microsoft Office PowerPoint</Application>
  <PresentationFormat>On-screen Show (4:3)</PresentationFormat>
  <Paragraphs>84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Managing Coastal erosion </vt:lpstr>
      <vt:lpstr>Why is coastal management important?</vt:lpstr>
      <vt:lpstr>Why is coastal management important?</vt:lpstr>
      <vt:lpstr>How do we protect our coasts?</vt:lpstr>
      <vt:lpstr>Coastal erosion and wave action.   </vt:lpstr>
      <vt:lpstr>Days at the beach</vt:lpstr>
      <vt:lpstr>Slide 7</vt:lpstr>
      <vt:lpstr>A day at the beach.</vt:lpstr>
      <vt:lpstr>Slide 9</vt:lpstr>
      <vt:lpstr>Some time later, there was enough energy in the waves to take the train line back out to sea with it. ( No one was hurt)</vt:lpstr>
      <vt:lpstr>Storms hit Porthlevan in Wales</vt:lpstr>
      <vt:lpstr>Long shore drift</vt:lpstr>
      <vt:lpstr>Sea defences</vt:lpstr>
      <vt:lpstr>Soft Engineering Management consists of...</vt:lpstr>
      <vt:lpstr>Beach Nourishment</vt:lpstr>
      <vt:lpstr>Beach nourishment at Hayling using a dredger.</vt:lpstr>
      <vt:lpstr>Land management</vt:lpstr>
      <vt:lpstr>Land management at Bamburgh</vt:lpstr>
      <vt:lpstr>Marshland </vt:lpstr>
      <vt:lpstr>Salt marsh plants are vital to reduce coastal erosion and flooding at Orplands, Essex</vt:lpstr>
      <vt:lpstr>Beach stabilisation</vt:lpstr>
      <vt:lpstr>Cornish people bring their old Christmas trees to the beach to stabilise the sand.</vt:lpstr>
      <vt:lpstr>Hard engineering consists of...</vt:lpstr>
      <vt:lpstr>Sea walls</vt:lpstr>
      <vt:lpstr>Sea wall in Scarborough</vt:lpstr>
      <vt:lpstr>Groynes</vt:lpstr>
      <vt:lpstr>Groynes on south coast beaches</vt:lpstr>
      <vt:lpstr>Gabions</vt:lpstr>
      <vt:lpstr>Gabions in Suffolk</vt:lpstr>
      <vt:lpstr>Revetments</vt:lpstr>
      <vt:lpstr>Revetments at Blackpool </vt:lpstr>
      <vt:lpstr>Riprap</vt:lpstr>
      <vt:lpstr>Rip Rap at Withernsea</vt:lpstr>
      <vt:lpstr>Breakwaters</vt:lpstr>
      <vt:lpstr>Break waters</vt:lpstr>
      <vt:lpstr>Tidal Barriers</vt:lpstr>
      <vt:lpstr>Tidal Barrier – The Thames Barrier.</vt:lpstr>
      <vt:lpstr>Assignment 1 Coastal defences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Coastal erosion 2</dc:title>
  <dc:creator>Holly</dc:creator>
  <cp:lastModifiedBy>Holly</cp:lastModifiedBy>
  <cp:revision>28</cp:revision>
  <dcterms:created xsi:type="dcterms:W3CDTF">2020-05-11T11:13:38Z</dcterms:created>
  <dcterms:modified xsi:type="dcterms:W3CDTF">2020-05-29T08:07:33Z</dcterms:modified>
</cp:coreProperties>
</file>