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57" r:id="rId7"/>
    <p:sldId id="263" r:id="rId8"/>
    <p:sldId id="273" r:id="rId9"/>
    <p:sldId id="274" r:id="rId10"/>
    <p:sldId id="275" r:id="rId11"/>
    <p:sldId id="277" r:id="rId12"/>
    <p:sldId id="265" r:id="rId13"/>
    <p:sldId id="267" r:id="rId14"/>
    <p:sldId id="268" r:id="rId15"/>
    <p:sldId id="262" r:id="rId16"/>
    <p:sldId id="280" r:id="rId17"/>
    <p:sldId id="278" r:id="rId18"/>
    <p:sldId id="279" r:id="rId19"/>
    <p:sldId id="281" r:id="rId20"/>
    <p:sldId id="269" r:id="rId21"/>
    <p:sldId id="270" r:id="rId22"/>
    <p:sldId id="282" r:id="rId23"/>
    <p:sldId id="285" r:id="rId24"/>
    <p:sldId id="286" r:id="rId25"/>
    <p:sldId id="287"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p:scale>
          <a:sx n="70" d="100"/>
          <a:sy n="70" d="100"/>
        </p:scale>
        <p:origin x="-140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9BF97-DCDC-443E-AB1A-7012B980A1D6}" type="datetimeFigureOut">
              <a:rPr lang="en-GB" smtClean="0"/>
              <a:pPr/>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DEB45C-2B65-48EB-B253-FA5AFE903C0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9BF97-DCDC-443E-AB1A-7012B980A1D6}" type="datetimeFigureOut">
              <a:rPr lang="en-GB" smtClean="0"/>
              <a:pPr/>
              <a:t>08/05/2020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B45C-2B65-48EB-B253-FA5AFE903C0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co.uk/url?sa=i&amp;rct=j&amp;q=cave%20in%20sea&amp;source=images&amp;cd=&amp;cad=rja&amp;docid=ZyHgz-GA8jqVVM&amp;tbnid=CHQi7j7ajxKaUM:&amp;ved=0CAUQjRw&amp;url=http://alanhamr.weebly.com/waves.html&amp;ei=nQjhUtu2IOXX7AaCrIDwBg&amp;bvm=bv.59568121,d.ZGU&amp;psig=AFQjCNGsgJ7b9sjZz99PCh2QI53SR5BXjA&amp;ust=1390565878869160" TargetMode="External"/><Relationship Id="rId1" Type="http://schemas.openxmlformats.org/officeDocument/2006/relationships/slideLayout" Target="../slideLayouts/slideLayout1.xml"/><Relationship Id="rId6" Type="http://schemas.openxmlformats.org/officeDocument/2006/relationships/hyperlink" Target="http://www.google.co.uk/url?sa=i&amp;rct=j&amp;q=stack%20in%20sea&amp;source=images&amp;cd=&amp;cad=rja&amp;docid=vb5kD74wQZAnEM&amp;tbnid=OzPnHzatrLpHOM:&amp;ved=0CAUQjRw&amp;url=http://laradunning.wordpress.com/2010/12/02/the-vanishing-island-chapter-8-the-sea-witch-fridayflash-fantasy-fictionfriday/&amp;ei=ogrhUsfNDcK4hAeI34GYAg&amp;bvm=bv.59568121,d.ZGU&amp;psig=AFQjCNGpBacbDrn5BOTFBr-uLuHJpFqumQ&amp;ust=1390566430151124" TargetMode="External"/><Relationship Id="rId5" Type="http://schemas.openxmlformats.org/officeDocument/2006/relationships/image" Target="../media/image2.jpeg"/><Relationship Id="rId4" Type="http://schemas.openxmlformats.org/officeDocument/2006/relationships/hyperlink" Target="http://www.google.co.uk/url?sa=i&amp;rct=j&amp;q=arch%20in%20sea&amp;source=images&amp;cd=&amp;cad=rja&amp;docid=SuHaGXgPXVe0oM&amp;tbnid=AiNmVttzQqv8rM:&amp;ved=0CAUQjRw&amp;url=http://kids.britannica.com/elementary/art-107631/Sea-arches-like-this-one-in-Dorset-England-are-formed&amp;ei=GAnhUtu9EM2qhQeS9IDICQ&amp;bvm=bv.59568121,d.ZGU&amp;psig=AFQjCNFnun2Gfnij3vc-RLOCyr19uEKUOQ&amp;ust=1390566015539446"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time_continue=72&amp;v=nwuPB33NoWQ&amp;feature=emb_log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4rqrRPVrWJ0&amp;feature=emb_rel_en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co.uk/url?sa=i&amp;rct=j&amp;q=cave%20in%20sea&amp;source=images&amp;cd=&amp;cad=rja&amp;docid=ZyHgz-GA8jqVVM&amp;tbnid=CHQi7j7ajxKaUM:&amp;ved=0CAUQjRw&amp;url=http://alanhamr.weebly.com/waves.html&amp;ei=nQjhUtu2IOXX7AaCrIDwBg&amp;bvm=bv.59568121,d.ZGU&amp;psig=AFQjCNGsgJ7b9sjZz99PCh2QI53SR5BXjA&amp;ust=1390565878869160"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stack%20in%20sea&amp;source=images&amp;cd=&amp;cad=rja&amp;docid=vb5kD74wQZAnEM&amp;tbnid=OzPnHzatrLpHOM:&amp;ved=0CAUQjRw&amp;url=http://laradunning.wordpress.com/2010/12/02/the-vanishing-island-chapter-8-the-sea-witch-fridayflash-fantasy-fictionfriday/&amp;ei=ogrhUsfNDcK4hAeI34GYAg&amp;bvm=bv.59568121,d.ZGU&amp;psig=AFQjCNGpBacbDrn5BOTFBr-uLuHJpFqumQ&amp;ust=1390566430151124" TargetMode="External"/><Relationship Id="rId5" Type="http://schemas.openxmlformats.org/officeDocument/2006/relationships/image" Target="../media/image2.jpeg"/><Relationship Id="rId4" Type="http://schemas.openxmlformats.org/officeDocument/2006/relationships/hyperlink" Target="http://www.google.co.uk/url?sa=i&amp;rct=j&amp;q=arch%20in%20sea&amp;source=images&amp;cd=&amp;cad=rja&amp;docid=SuHaGXgPXVe0oM&amp;tbnid=AiNmVttzQqv8rM:&amp;ved=0CAUQjRw&amp;url=http://kids.britannica.com/elementary/art-107631/Sea-arches-like-this-one-in-Dorset-England-are-formed&amp;ei=GAnhUtu9EM2qhQeS9IDICQ&amp;bvm=bv.59568121,d.ZGU&amp;psig=AFQjCNFnun2Gfnij3vc-RLOCyr19uEKUOQ&amp;ust=139056601553944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7Th56dhs4Fc" TargetMode="External"/><Relationship Id="rId2" Type="http://schemas.openxmlformats.org/officeDocument/2006/relationships/hyperlink" Target="https://www.youtube.com/watch?v=VAFdYLX9D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00Khn0RSpYA&amp;list=TLPQMDUwNTIwMjDLSIkkAhudGQ&amp;index=1" TargetMode="External"/><Relationship Id="rId2" Type="http://schemas.openxmlformats.org/officeDocument/2006/relationships/hyperlink" Target="https://www.youtube.com/watch?v=2fS2Swi0q-U" TargetMode="External"/><Relationship Id="rId1" Type="http://schemas.openxmlformats.org/officeDocument/2006/relationships/slideLayout" Target="../slideLayouts/slideLayout2.xml"/><Relationship Id="rId4" Type="http://schemas.openxmlformats.org/officeDocument/2006/relationships/hyperlink" Target="https://www.youtube.com/watch?v=7Th56dhs4Fc"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TYQ--nTcNU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152127"/>
          </a:xfrm>
        </p:spPr>
        <p:txBody>
          <a:bodyPr>
            <a:normAutofit/>
          </a:bodyPr>
          <a:lstStyle/>
          <a:p>
            <a:r>
              <a:rPr lang="en-GB" sz="2800" dirty="0" smtClean="0">
                <a:latin typeface="Comic Sans MS" pitchFamily="66" charset="0"/>
              </a:rPr>
              <a:t>Coasts - </a:t>
            </a:r>
            <a:r>
              <a:rPr lang="en-GB" sz="2800" dirty="0" err="1" smtClean="0">
                <a:latin typeface="Comic Sans MS" pitchFamily="66" charset="0"/>
              </a:rPr>
              <a:t>Wal</a:t>
            </a:r>
            <a:r>
              <a:rPr lang="en-GB" sz="2800" dirty="0" smtClean="0">
                <a:latin typeface="Comic Sans MS" pitchFamily="66" charset="0"/>
              </a:rPr>
              <a:t> how caves, arches and stacks are formed.</a:t>
            </a:r>
            <a:endParaRPr lang="en-GB" sz="2800" dirty="0">
              <a:latin typeface="Comic Sans MS" pitchFamily="66" charset="0"/>
            </a:endParaRPr>
          </a:p>
        </p:txBody>
      </p:sp>
      <p:sp>
        <p:nvSpPr>
          <p:cNvPr id="3" name="Subtitle 2"/>
          <p:cNvSpPr>
            <a:spLocks noGrp="1"/>
          </p:cNvSpPr>
          <p:nvPr>
            <p:ph type="subTitle" idx="1"/>
          </p:nvPr>
        </p:nvSpPr>
        <p:spPr/>
        <p:txBody>
          <a:bodyPr/>
          <a:lstStyle/>
          <a:p>
            <a:endParaRPr lang="en-GB" dirty="0"/>
          </a:p>
        </p:txBody>
      </p:sp>
      <p:pic>
        <p:nvPicPr>
          <p:cNvPr id="4" name="Content Placeholder 3" descr="http://t2.gstatic.com/images?q=tbn:ANd9GcQoDJTUN3go7sFfEDlNOwb-r1-1oqkteTRRAJ69AjtaIg63JP71PA:alanhamr.weebly.com/uploads/1/8/6/0/18607614/6017771_orig.jpg">
            <a:hlinkClick r:id="rId2"/>
          </p:cNvPr>
          <p:cNvPicPr>
            <a:picLocks noGrp="1"/>
          </p:cNvPicPr>
          <p:nvPr>
            <p:ph idx="1"/>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83568" y="1772816"/>
            <a:ext cx="3672408" cy="2016224"/>
          </a:xfrm>
          <a:prstGeom prst="rect">
            <a:avLst/>
          </a:prstGeom>
          <a:noFill/>
          <a:ln>
            <a:noFill/>
          </a:ln>
        </p:spPr>
      </p:pic>
      <p:pic>
        <p:nvPicPr>
          <p:cNvPr id="5" name="Picture 4" descr="http://t2.gstatic.com/images?q=tbn:ANd9GcQDbUzE2AoTVR6x1eWyuLJ2gl76jd3B8UNZMBGJKUbPvQ1oFrf-HA:media.web.britannica.com/eb-media/09/106409-004-C227C9A1.jpg">
            <a:hlinkClick r:id="rId4"/>
          </p:cNvPr>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644008" y="1700808"/>
            <a:ext cx="3655293" cy="2160240"/>
          </a:xfrm>
          <a:prstGeom prst="rect">
            <a:avLst/>
          </a:prstGeom>
          <a:noFill/>
          <a:ln>
            <a:noFill/>
          </a:ln>
        </p:spPr>
      </p:pic>
      <p:pic>
        <p:nvPicPr>
          <p:cNvPr id="6" name="Picture 5" descr="http://t3.gstatic.com/images?q=tbn:ANd9GcRnm7WGf0fLJquOFiQ3T4oxkBEo-YAmpubO6JR5iCJ3bZNYKLP6:laradunning.files.wordpress.com/2010/12/sea-stack-orkney.jpg">
            <a:hlinkClick r:id="rId6"/>
          </p:cNvPr>
          <p:cNvPicPr/>
          <p:nvPr/>
        </p:nvPicPr>
        <p:blipFill>
          <a:blip r:embed="rId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43608" y="3789040"/>
            <a:ext cx="6840760" cy="23762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200" dirty="0" smtClean="0">
                <a:latin typeface="Comic Sans MS" pitchFamily="66" charset="0"/>
              </a:rPr>
              <a:t>Eros</a:t>
            </a:r>
            <a:r>
              <a:rPr lang="en-GB" sz="3600" dirty="0" smtClean="0">
                <a:latin typeface="Comic Sans MS" pitchFamily="66" charset="0"/>
              </a:rPr>
              <a:t>ion</a:t>
            </a:r>
            <a:endParaRPr lang="en-GB" sz="3600" dirty="0">
              <a:latin typeface="Comic Sans MS" pitchFamily="66" charset="0"/>
            </a:endParaRPr>
          </a:p>
        </p:txBody>
      </p:sp>
      <p:sp>
        <p:nvSpPr>
          <p:cNvPr id="3" name="Content Placeholder 2"/>
          <p:cNvSpPr>
            <a:spLocks noGrp="1"/>
          </p:cNvSpPr>
          <p:nvPr>
            <p:ph idx="1"/>
          </p:nvPr>
        </p:nvSpPr>
        <p:spPr>
          <a:xfrm>
            <a:off x="457200" y="1196752"/>
            <a:ext cx="8229600" cy="4929411"/>
          </a:xfrm>
        </p:spPr>
        <p:txBody>
          <a:bodyPr>
            <a:normAutofit fontScale="77500" lnSpcReduction="20000"/>
          </a:bodyPr>
          <a:lstStyle/>
          <a:p>
            <a:r>
              <a:rPr lang="en-GB" dirty="0" smtClean="0">
                <a:latin typeface="Comic Sans MS" pitchFamily="66" charset="0"/>
              </a:rPr>
              <a:t>Therefore the soft rock starts to dissolve and smaller parts will fall in to the sea or be deposited on the beach below. In the case of our building falling into the sea...once parts of the softer rock erode, the base of the rock becomes unstable and cannot take the weight of the harder rock. </a:t>
            </a:r>
          </a:p>
          <a:p>
            <a:r>
              <a:rPr lang="en-GB" dirty="0" smtClean="0">
                <a:latin typeface="Comic Sans MS" pitchFamily="66" charset="0"/>
              </a:rPr>
              <a:t>Of course that is an extreme example of erosion and we need to remember that this one example might have taken hundreds, but more likely thousands of years to get to this point. Every day the receding wave takes eroded materials (sediment)back out to sea and over times these can be deposited further down the coast line.   </a:t>
            </a:r>
          </a:p>
          <a:p>
            <a:r>
              <a:rPr lang="en-GB" dirty="0" smtClean="0">
                <a:latin typeface="Comic Sans MS" pitchFamily="66" charset="0"/>
                <a:hlinkClick r:id="rId2"/>
              </a:rPr>
              <a:t>https://www.youtube.com/watch?time_continue=72&amp;v=nwuPB33NoWQ&amp;feature=emb_l</a:t>
            </a:r>
            <a:r>
              <a:rPr lang="en-GB" dirty="0" smtClean="0">
                <a:hlinkClick r:id="rId2"/>
              </a:rPr>
              <a:t>ogo</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Deposition on the coastline are known as coastal deposition.  </a:t>
            </a:r>
            <a:endParaRPr lang="en-GB" dirty="0">
              <a:latin typeface="Comic Sans MS" pitchFamily="66" charset="0"/>
            </a:endParaRPr>
          </a:p>
        </p:txBody>
      </p:sp>
      <p:sp>
        <p:nvSpPr>
          <p:cNvPr id="3" name="Content Placeholder 2"/>
          <p:cNvSpPr>
            <a:spLocks noGrp="1"/>
          </p:cNvSpPr>
          <p:nvPr>
            <p:ph idx="1"/>
          </p:nvPr>
        </p:nvSpPr>
        <p:spPr/>
        <p:txBody>
          <a:bodyPr>
            <a:normAutofit fontScale="85000" lnSpcReduction="10000"/>
          </a:bodyPr>
          <a:lstStyle/>
          <a:p>
            <a:r>
              <a:rPr lang="en-GB" b="1" dirty="0" smtClean="0">
                <a:latin typeface="Comic Sans MS" pitchFamily="66" charset="0"/>
              </a:rPr>
              <a:t>Deposition</a:t>
            </a:r>
            <a:r>
              <a:rPr lang="en-GB" dirty="0" smtClean="0">
                <a:latin typeface="Comic Sans MS" pitchFamily="66" charset="0"/>
              </a:rPr>
              <a:t> occurs when material that </a:t>
            </a:r>
            <a:r>
              <a:rPr lang="en-GB" b="1" dirty="0" smtClean="0">
                <a:latin typeface="Comic Sans MS" pitchFamily="66" charset="0"/>
              </a:rPr>
              <a:t>has</a:t>
            </a:r>
            <a:r>
              <a:rPr lang="en-GB" dirty="0" smtClean="0">
                <a:latin typeface="Comic Sans MS" pitchFamily="66" charset="0"/>
              </a:rPr>
              <a:t> been eroded from the </a:t>
            </a:r>
            <a:r>
              <a:rPr lang="en-GB" b="1" dirty="0" smtClean="0">
                <a:latin typeface="Comic Sans MS" pitchFamily="66" charset="0"/>
              </a:rPr>
              <a:t>coast is</a:t>
            </a:r>
            <a:r>
              <a:rPr lang="en-GB" dirty="0" smtClean="0">
                <a:latin typeface="Comic Sans MS" pitchFamily="66" charset="0"/>
              </a:rPr>
              <a:t> transported by the sea and later put down (deposited) along the shore/coast. </a:t>
            </a:r>
          </a:p>
          <a:p>
            <a:r>
              <a:rPr lang="en-GB" b="1" dirty="0" smtClean="0">
                <a:latin typeface="Comic Sans MS" pitchFamily="66" charset="0"/>
              </a:rPr>
              <a:t>Sedimentary rocks</a:t>
            </a:r>
            <a:r>
              <a:rPr lang="en-GB" dirty="0" smtClean="0">
                <a:latin typeface="Comic Sans MS" pitchFamily="66" charset="0"/>
              </a:rPr>
              <a:t> are formed from the broken remains of other </a:t>
            </a:r>
            <a:r>
              <a:rPr lang="en-GB" b="1" dirty="0" smtClean="0">
                <a:latin typeface="Comic Sans MS" pitchFamily="66" charset="0"/>
              </a:rPr>
              <a:t>rocks</a:t>
            </a:r>
            <a:r>
              <a:rPr lang="en-GB" dirty="0" smtClean="0">
                <a:latin typeface="Comic Sans MS" pitchFamily="66" charset="0"/>
              </a:rPr>
              <a:t> that become joined together. A river carries, or transports, pieces of broken </a:t>
            </a:r>
            <a:r>
              <a:rPr lang="en-GB" b="1" dirty="0" smtClean="0">
                <a:latin typeface="Comic Sans MS" pitchFamily="66" charset="0"/>
              </a:rPr>
              <a:t>rock</a:t>
            </a:r>
            <a:r>
              <a:rPr lang="en-GB" dirty="0" smtClean="0">
                <a:latin typeface="Comic Sans MS" pitchFamily="66" charset="0"/>
              </a:rPr>
              <a:t> as it flows along. When </a:t>
            </a:r>
            <a:r>
              <a:rPr lang="en-GB" dirty="0" smtClean="0">
                <a:solidFill>
                  <a:srgbClr val="FF0000"/>
                </a:solidFill>
                <a:latin typeface="Comic Sans MS" pitchFamily="66" charset="0"/>
              </a:rPr>
              <a:t>the river reaches the sea</a:t>
            </a:r>
            <a:r>
              <a:rPr lang="en-GB" dirty="0" smtClean="0">
                <a:latin typeface="Comic Sans MS" pitchFamily="66" charset="0"/>
              </a:rPr>
              <a:t>, its load of transported rocks settles to the bottom. We say that the </a:t>
            </a:r>
            <a:r>
              <a:rPr lang="en-GB" b="1" dirty="0" smtClean="0">
                <a:latin typeface="Comic Sans MS" pitchFamily="66" charset="0"/>
              </a:rPr>
              <a:t>rocks</a:t>
            </a:r>
            <a:r>
              <a:rPr lang="en-GB" dirty="0" smtClean="0">
                <a:latin typeface="Comic Sans MS" pitchFamily="66" charset="0"/>
              </a:rPr>
              <a:t> are deposited.</a:t>
            </a:r>
            <a:endParaRPr lang="en-GB"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omic Sans MS" pitchFamily="66" charset="0"/>
              </a:rPr>
              <a:t>The coast line of the U.K.</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itchFamily="66" charset="0"/>
              </a:rPr>
              <a:t>I am sure we have all visited somewhere on the coast and we know that beaches and coastal areas can vary dramatically from one region to another in the U.K. </a:t>
            </a:r>
          </a:p>
          <a:p>
            <a:r>
              <a:rPr lang="en-GB" dirty="0" smtClean="0">
                <a:latin typeface="Comic Sans MS" pitchFamily="66" charset="0"/>
                <a:hlinkClick r:id="rId2"/>
              </a:rPr>
              <a:t>https://www.youtube.com/watch?v=4rqrRPVrWJ0&amp;feature=emb_rel_end</a:t>
            </a:r>
            <a:endParaRPr lang="en-GB" dirty="0" smtClean="0">
              <a:latin typeface="Comic Sans MS" pitchFamily="66" charset="0"/>
            </a:endParaRPr>
          </a:p>
          <a:p>
            <a:r>
              <a:rPr lang="en-GB" dirty="0" smtClean="0">
                <a:latin typeface="Comic Sans MS" pitchFamily="66" charset="0"/>
              </a:rPr>
              <a:t>Lets look at some of these coastal areas.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Morecombe Beach in Lancashire is a long flat sandy beach</a:t>
            </a:r>
            <a:r>
              <a:rPr lang="en-GB" dirty="0" smtClean="0"/>
              <a:t>.</a:t>
            </a:r>
            <a:endParaRPr lang="en-GB" dirty="0"/>
          </a:p>
        </p:txBody>
      </p:sp>
      <p:pic>
        <p:nvPicPr>
          <p:cNvPr id="4" name="Content Placeholder 3" descr="Promenade - South | In Morecambe Bay"/>
          <p:cNvPicPr>
            <a:picLocks noGrp="1"/>
          </p:cNvPicPr>
          <p:nvPr>
            <p:ph idx="1"/>
          </p:nvPr>
        </p:nvPicPr>
        <p:blipFill>
          <a:blip r:embed="rId2" cstate="print"/>
          <a:srcRect/>
          <a:stretch>
            <a:fillRect/>
          </a:stretch>
        </p:blipFill>
        <p:spPr bwMode="auto">
          <a:xfrm>
            <a:off x="683568" y="1844824"/>
            <a:ext cx="7272808" cy="417646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err="1" smtClean="0">
                <a:latin typeface="Comic Sans MS" pitchFamily="66" charset="0"/>
              </a:rPr>
              <a:t>Bamburgh</a:t>
            </a:r>
            <a:r>
              <a:rPr lang="en-GB" sz="3600" dirty="0" smtClean="0">
                <a:latin typeface="Comic Sans MS" pitchFamily="66" charset="0"/>
              </a:rPr>
              <a:t> Beach in Northumberland, has miles of golden sand dunes. </a:t>
            </a:r>
            <a:endParaRPr lang="en-GB" sz="3600" dirty="0">
              <a:latin typeface="Comic Sans MS" pitchFamily="66" charset="0"/>
            </a:endParaRPr>
          </a:p>
        </p:txBody>
      </p:sp>
      <p:pic>
        <p:nvPicPr>
          <p:cNvPr id="4" name="Content Placeholder 3" descr="Bamburgh | Britain's 40 best beaches – according to our experts ..."/>
          <p:cNvPicPr>
            <a:picLocks noGrp="1"/>
          </p:cNvPicPr>
          <p:nvPr>
            <p:ph idx="1"/>
          </p:nvPr>
        </p:nvPicPr>
        <p:blipFill>
          <a:blip r:embed="rId2" cstate="print"/>
          <a:srcRect/>
          <a:stretch>
            <a:fillRect/>
          </a:stretch>
        </p:blipFill>
        <p:spPr bwMode="auto">
          <a:xfrm>
            <a:off x="899592" y="1628800"/>
            <a:ext cx="7344816" cy="410445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Brighton Beach in West Sussex, is a mainly pebble beach</a:t>
            </a:r>
            <a:endParaRPr lang="en-GB" dirty="0">
              <a:latin typeface="Comic Sans MS" pitchFamily="66" charset="0"/>
            </a:endParaRPr>
          </a:p>
        </p:txBody>
      </p:sp>
      <p:pic>
        <p:nvPicPr>
          <p:cNvPr id="4" name="Content Placeholder 3" descr="Coronavirus: Brighton beach deserted after Covid-19 warning | The ..."/>
          <p:cNvPicPr>
            <a:picLocks noGrp="1"/>
          </p:cNvPicPr>
          <p:nvPr>
            <p:ph idx="1"/>
          </p:nvPr>
        </p:nvPicPr>
        <p:blipFill>
          <a:blip r:embed="rId2" cstate="print"/>
          <a:srcRect/>
          <a:stretch>
            <a:fillRect/>
          </a:stretch>
        </p:blipFill>
        <p:spPr bwMode="auto">
          <a:xfrm>
            <a:off x="611560" y="1600200"/>
            <a:ext cx="8280920" cy="45259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Estuary and salt marsh</a:t>
            </a:r>
            <a:endParaRPr lang="en-GB" dirty="0">
              <a:latin typeface="Comic Sans MS" pitchFamily="66" charset="0"/>
            </a:endParaRPr>
          </a:p>
        </p:txBody>
      </p:sp>
      <p:pic>
        <p:nvPicPr>
          <p:cNvPr id="4" name="Content Placeholder 3" descr="5. Estuaries And Salt Marshes - Lessons - Tes Teach"/>
          <p:cNvPicPr>
            <a:picLocks noGrp="1"/>
          </p:cNvPicPr>
          <p:nvPr>
            <p:ph idx="1"/>
          </p:nvPr>
        </p:nvPicPr>
        <p:blipFill>
          <a:blip r:embed="rId2" cstate="print"/>
          <a:srcRect/>
          <a:stretch>
            <a:fillRect/>
          </a:stretch>
        </p:blipFill>
        <p:spPr bwMode="auto">
          <a:xfrm>
            <a:off x="755576" y="1700808"/>
            <a:ext cx="7488832" cy="410445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Comic Sans MS" pitchFamily="66" charset="0"/>
              </a:rPr>
              <a:t>Durdle</a:t>
            </a:r>
            <a:r>
              <a:rPr lang="en-GB" dirty="0" smtClean="0">
                <a:latin typeface="Comic Sans MS" pitchFamily="66" charset="0"/>
              </a:rPr>
              <a:t> Door in Dorset</a:t>
            </a:r>
            <a:endParaRPr lang="en-GB" dirty="0">
              <a:latin typeface="Comic Sans MS" pitchFamily="66" charset="0"/>
            </a:endParaRPr>
          </a:p>
        </p:txBody>
      </p:sp>
      <p:pic>
        <p:nvPicPr>
          <p:cNvPr id="4" name="Content Placeholder 3" descr="Durdle Door | Dorset Beaches | West Dorset Leisure Holidays"/>
          <p:cNvPicPr>
            <a:picLocks noGrp="1"/>
          </p:cNvPicPr>
          <p:nvPr>
            <p:ph idx="1"/>
          </p:nvPr>
        </p:nvPicPr>
        <p:blipFill>
          <a:blip r:embed="rId2" cstate="print"/>
          <a:srcRect/>
          <a:stretch>
            <a:fillRect/>
          </a:stretch>
        </p:blipFill>
        <p:spPr bwMode="auto">
          <a:xfrm>
            <a:off x="457200" y="1805781"/>
            <a:ext cx="8229600" cy="4114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Old Harry</a:t>
            </a:r>
            <a:endParaRPr lang="en-GB" dirty="0">
              <a:latin typeface="Comic Sans MS" pitchFamily="66" charset="0"/>
            </a:endParaRPr>
          </a:p>
        </p:txBody>
      </p:sp>
      <p:pic>
        <p:nvPicPr>
          <p:cNvPr id="4" name="Content Placeholder 3" descr="Old Harry Rocks | Jurassic Coast World Heritage Site"/>
          <p:cNvPicPr>
            <a:picLocks noGrp="1"/>
          </p:cNvPicPr>
          <p:nvPr>
            <p:ph idx="1"/>
          </p:nvPr>
        </p:nvPicPr>
        <p:blipFill>
          <a:blip r:embed="rId2" cstate="print"/>
          <a:srcRect/>
          <a:stretch>
            <a:fillRect/>
          </a:stretch>
        </p:blipFill>
        <p:spPr bwMode="auto">
          <a:xfrm>
            <a:off x="611560" y="1600200"/>
            <a:ext cx="7488832" cy="4525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Caves, Arches and Stacks</a:t>
            </a:r>
            <a:endParaRPr lang="en-GB" dirty="0">
              <a:latin typeface="Comic Sans MS" pitchFamily="66" charset="0"/>
            </a:endParaRPr>
          </a:p>
        </p:txBody>
      </p:sp>
      <p:pic>
        <p:nvPicPr>
          <p:cNvPr id="4" name="Content Placeholder 3" descr="http://t2.gstatic.com/images?q=tbn:ANd9GcQoDJTUN3go7sFfEDlNOwb-r1-1oqkteTRRAJ69AjtaIg63JP71PA:alanhamr.weebly.com/uploads/1/8/6/0/18607614/6017771_orig.jpg">
            <a:hlinkClick r:id="rId2"/>
          </p:cNvPr>
          <p:cNvPicPr>
            <a:picLocks noGrp="1"/>
          </p:cNvPicPr>
          <p:nvPr>
            <p:ph idx="1"/>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83568" y="1340768"/>
            <a:ext cx="3672408" cy="3024336"/>
          </a:xfrm>
          <a:prstGeom prst="rect">
            <a:avLst/>
          </a:prstGeom>
          <a:noFill/>
          <a:ln>
            <a:noFill/>
          </a:ln>
        </p:spPr>
      </p:pic>
      <p:pic>
        <p:nvPicPr>
          <p:cNvPr id="5" name="Picture 4" descr="http://t2.gstatic.com/images?q=tbn:ANd9GcQDbUzE2AoTVR6x1eWyuLJ2gl76jd3B8UNZMBGJKUbPvQ1oFrf-HA:media.web.britannica.com/eb-media/09/106409-004-C227C9A1.jpg">
            <a:hlinkClick r:id="rId4"/>
          </p:cNvPr>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644008" y="1340768"/>
            <a:ext cx="3655293" cy="2880320"/>
          </a:xfrm>
          <a:prstGeom prst="rect">
            <a:avLst/>
          </a:prstGeom>
          <a:noFill/>
          <a:ln>
            <a:noFill/>
          </a:ln>
        </p:spPr>
      </p:pic>
      <p:pic>
        <p:nvPicPr>
          <p:cNvPr id="7" name="Picture 6" descr="http://t3.gstatic.com/images?q=tbn:ANd9GcRnm7WGf0fLJquOFiQ3T4oxkBEo-YAmpubO6JR5iCJ3bZNYKLP6:laradunning.files.wordpress.com/2010/12/sea-stack-orkney.jpg">
            <a:hlinkClick r:id="rId6"/>
          </p:cNvPr>
          <p:cNvPicPr/>
          <p:nvPr/>
        </p:nvPicPr>
        <p:blipFill>
          <a:blip r:embed="rId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43608" y="4221088"/>
            <a:ext cx="6840760" cy="24642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000" dirty="0" smtClean="0">
                <a:latin typeface="Comic Sans MS" pitchFamily="66" charset="0"/>
              </a:rPr>
              <a:t>Can you identify 5 coastal areas?</a:t>
            </a:r>
            <a:endParaRPr lang="en-GB" sz="2000" dirty="0">
              <a:latin typeface="Comic Sans MS" pitchFamily="66" charset="0"/>
            </a:endParaRPr>
          </a:p>
        </p:txBody>
      </p:sp>
      <p:pic>
        <p:nvPicPr>
          <p:cNvPr id="4" name="Content Placeholder 3"/>
          <p:cNvPicPr>
            <a:picLocks noGrp="1"/>
          </p:cNvPicPr>
          <p:nvPr>
            <p:ph idx="1"/>
          </p:nvPr>
        </p:nvPicPr>
        <p:blipFill>
          <a:blip r:embed="rId2" cstate="print"/>
          <a:stretch>
            <a:fillRect/>
          </a:stretch>
        </p:blipFill>
        <p:spPr>
          <a:xfrm>
            <a:off x="1331640" y="836712"/>
            <a:ext cx="6264696" cy="55446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4282"/>
          </a:xfrm>
        </p:spPr>
        <p:txBody>
          <a:bodyPr>
            <a:noAutofit/>
          </a:bodyPr>
          <a:lstStyle/>
          <a:p>
            <a:r>
              <a:rPr lang="en-GB" sz="3600" dirty="0" smtClean="0">
                <a:latin typeface="Comic Sans MS" pitchFamily="66" charset="0"/>
              </a:rPr>
              <a:t>Please watch these short videos, they will show you how coasts, caves, arches, stacks and stumps are formed</a:t>
            </a:r>
            <a:endParaRPr lang="en-GB" sz="3600" dirty="0">
              <a:latin typeface="Comic Sans MS" pitchFamily="66" charset="0"/>
            </a:endParaRPr>
          </a:p>
        </p:txBody>
      </p:sp>
      <p:sp>
        <p:nvSpPr>
          <p:cNvPr id="3" name="Content Placeholder 2"/>
          <p:cNvSpPr>
            <a:spLocks noGrp="1"/>
          </p:cNvSpPr>
          <p:nvPr>
            <p:ph idx="1"/>
          </p:nvPr>
        </p:nvSpPr>
        <p:spPr>
          <a:xfrm>
            <a:off x="457200" y="2420888"/>
            <a:ext cx="8229600" cy="3705275"/>
          </a:xfrm>
        </p:spPr>
        <p:txBody>
          <a:bodyPr>
            <a:normAutofit/>
          </a:bodyPr>
          <a:lstStyle/>
          <a:p>
            <a:endParaRPr lang="en-GB" dirty="0" smtClean="0"/>
          </a:p>
          <a:p>
            <a:r>
              <a:rPr lang="en-GB" dirty="0" smtClean="0">
                <a:hlinkClick r:id="rId2"/>
              </a:rPr>
              <a:t>https://www.youtube.com/watch?v=VAFdYLX9DUs</a:t>
            </a:r>
            <a:endParaRPr lang="en-GB" dirty="0" smtClean="0"/>
          </a:p>
          <a:p>
            <a:endParaRPr lang="en-GB" dirty="0" smtClean="0"/>
          </a:p>
          <a:p>
            <a:r>
              <a:rPr lang="en-GB" dirty="0" smtClean="0">
                <a:hlinkClick r:id="rId3"/>
              </a:rPr>
              <a:t>https://www.youtube.com/watch?v=7Th56dhs4Fc</a:t>
            </a:r>
            <a:endParaRPr lang="en-GB" dirty="0" smtClean="0"/>
          </a:p>
          <a:p>
            <a:endParaRPr lang="en-GB" dirty="0" smtClean="0"/>
          </a:p>
          <a:p>
            <a:endParaRPr lang="en-GB" dirty="0" smtClean="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Continued.</a:t>
            </a:r>
            <a:endParaRPr lang="en-GB"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r>
              <a:rPr lang="en-GB" dirty="0" smtClean="0">
                <a:hlinkClick r:id="rId2"/>
              </a:rPr>
              <a:t>https://www.youtube.com/watch?v=2fS2Swi0q-U</a:t>
            </a:r>
            <a:endParaRPr lang="en-GB" dirty="0" smtClean="0"/>
          </a:p>
          <a:p>
            <a:endParaRPr lang="en-GB" dirty="0" smtClean="0">
              <a:hlinkClick r:id="rId3"/>
            </a:endParaRPr>
          </a:p>
          <a:p>
            <a:endParaRPr lang="en-GB" dirty="0" smtClean="0">
              <a:hlinkClick r:id="rId3"/>
            </a:endParaRPr>
          </a:p>
          <a:p>
            <a:r>
              <a:rPr lang="en-GB" dirty="0" smtClean="0">
                <a:hlinkClick r:id="rId3"/>
              </a:rPr>
              <a:t>https://www.youtube.com/watch?v=00Khn0RSpYA&amp;list=TLPQMDUwNTIwMjDLSIkkAhudGQ&amp;index=1</a:t>
            </a:r>
            <a:endParaRPr lang="en-GB" dirty="0" smtClean="0"/>
          </a:p>
          <a:p>
            <a:endParaRPr lang="en-GB" dirty="0" smtClean="0"/>
          </a:p>
          <a:p>
            <a:r>
              <a:rPr lang="en-GB" dirty="0" smtClean="0">
                <a:hlinkClick r:id="rId4"/>
              </a:rPr>
              <a:t>https://www.youtube.com/watch?v=7Th56dhs4Fc</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http://2.bp.blogspot.com/-BgJMaN22a1g/UYk06VXMusI/AAAAAAAAAWU/zXebqpD9YPo/s1600/coastal+landforms.jpg"/>
          <p:cNvPicPr>
            <a:picLocks noGrp="1"/>
          </p:cNvPicPr>
          <p:nvPr>
            <p:ph idx="1"/>
          </p:nvPr>
        </p:nvPicPr>
        <p:blipFill>
          <a:blip r:embed="rId2" cstate="print"/>
          <a:srcRect/>
          <a:stretch>
            <a:fillRect/>
          </a:stretch>
        </p:blipFill>
        <p:spPr bwMode="auto">
          <a:xfrm>
            <a:off x="539552" y="1556792"/>
            <a:ext cx="8136903" cy="468051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How caves, arches and stacks are formed - </a:t>
            </a:r>
            <a:r>
              <a:rPr lang="en-GB" dirty="0" smtClean="0">
                <a:solidFill>
                  <a:srgbClr val="FF0000"/>
                </a:solidFill>
                <a:latin typeface="Comic Sans MS" pitchFamily="66" charset="0"/>
              </a:rPr>
              <a:t>Caves</a:t>
            </a:r>
            <a:r>
              <a:rPr lang="en-GB" dirty="0" smtClean="0">
                <a:latin typeface="Comic Sans MS" pitchFamily="66" charset="0"/>
              </a:rPr>
              <a:t> </a:t>
            </a:r>
            <a:endParaRPr lang="en-GB" dirty="0">
              <a:latin typeface="Comic Sans MS" pitchFamily="66" charset="0"/>
            </a:endParaRPr>
          </a:p>
        </p:txBody>
      </p:sp>
      <p:sp>
        <p:nvSpPr>
          <p:cNvPr id="3" name="Content Placeholder 2"/>
          <p:cNvSpPr>
            <a:spLocks noGrp="1"/>
          </p:cNvSpPr>
          <p:nvPr>
            <p:ph idx="1"/>
          </p:nvPr>
        </p:nvSpPr>
        <p:spPr/>
        <p:txBody>
          <a:bodyPr>
            <a:normAutofit fontScale="85000" lnSpcReduction="10000"/>
          </a:bodyPr>
          <a:lstStyle/>
          <a:p>
            <a:r>
              <a:rPr lang="en-GB" dirty="0" smtClean="0">
                <a:latin typeface="Comic Sans MS" pitchFamily="66" charset="0"/>
              </a:rPr>
              <a:t>Waves crashing against the rock (hydraulic action) at the base of the headland (where the sea and the bottom of headland meet) causing erosion and forming cracks in the rock.</a:t>
            </a:r>
          </a:p>
          <a:p>
            <a:r>
              <a:rPr lang="en-GB" dirty="0" smtClean="0">
                <a:latin typeface="Comic Sans MS" pitchFamily="66" charset="0"/>
              </a:rPr>
              <a:t>Cracks widen due to more hydraulic action, further erosion and weathering (wet and dry weather conditions)</a:t>
            </a:r>
          </a:p>
          <a:p>
            <a:r>
              <a:rPr lang="en-GB" dirty="0" smtClean="0">
                <a:latin typeface="Comic Sans MS" pitchFamily="66" charset="0"/>
              </a:rPr>
              <a:t>Over time these cracks widen further due to more hydraulic action and erosion and create a notch in the rock, eventually a cave with form.</a:t>
            </a:r>
            <a:endParaRPr lang="en-GB" dirty="0">
              <a:latin typeface="Comic Sans MS"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How caves, arches and stacks are formed - </a:t>
            </a:r>
            <a:r>
              <a:rPr lang="en-GB" dirty="0" smtClean="0">
                <a:solidFill>
                  <a:srgbClr val="FF0000"/>
                </a:solidFill>
                <a:latin typeface="Comic Sans MS" pitchFamily="66" charset="0"/>
              </a:rPr>
              <a:t>Arches</a:t>
            </a:r>
            <a:r>
              <a:rPr lang="en-GB" dirty="0" smtClean="0">
                <a:latin typeface="Comic Sans MS" pitchFamily="66" charset="0"/>
              </a:rPr>
              <a:t> </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itchFamily="66" charset="0"/>
              </a:rPr>
              <a:t>Once the cave is formed, the wave action will cut into the sides of the cave, erosion makes the cave deeper. </a:t>
            </a:r>
          </a:p>
          <a:p>
            <a:r>
              <a:rPr lang="en-GB" dirty="0" smtClean="0">
                <a:latin typeface="Comic Sans MS" pitchFamily="66" charset="0"/>
              </a:rPr>
              <a:t>Often this wave action affects both sides of the headland, forming a cave on either side. Eventually a break in the headland where the two caves meet will appear forming an arch.</a:t>
            </a:r>
            <a:endParaRPr lang="en-GB" dirty="0">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How caves, arches and stacks are formed - </a:t>
            </a:r>
            <a:r>
              <a:rPr lang="en-GB" dirty="0" smtClean="0">
                <a:solidFill>
                  <a:srgbClr val="FF0000"/>
                </a:solidFill>
                <a:latin typeface="Comic Sans MS" pitchFamily="66" charset="0"/>
              </a:rPr>
              <a:t>Stacks</a:t>
            </a:r>
            <a:r>
              <a:rPr lang="en-GB" dirty="0" smtClean="0">
                <a:latin typeface="Comic Sans MS" pitchFamily="66" charset="0"/>
              </a:rPr>
              <a:t> </a:t>
            </a:r>
            <a:endParaRPr lang="en-GB"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Comic Sans MS" pitchFamily="66" charset="0"/>
              </a:rPr>
              <a:t>Once the arch is formed, further hydraulic action </a:t>
            </a:r>
            <a:r>
              <a:rPr lang="en-GB" smtClean="0">
                <a:latin typeface="Comic Sans MS" pitchFamily="66" charset="0"/>
              </a:rPr>
              <a:t>and erosion widens </a:t>
            </a:r>
            <a:r>
              <a:rPr lang="en-GB" dirty="0" smtClean="0">
                <a:latin typeface="Comic Sans MS" pitchFamily="66" charset="0"/>
              </a:rPr>
              <a:t>the bottom of the arch and continues to erode the sides and top of the arch. Over time the arch becomes unstable and collapses under its own weight.</a:t>
            </a:r>
          </a:p>
          <a:p>
            <a:r>
              <a:rPr lang="en-GB" dirty="0" smtClean="0">
                <a:latin typeface="Comic Sans MS" pitchFamily="66" charset="0"/>
              </a:rPr>
              <a:t>This forms a stack, which as it continues to be eroded by wave action and weathering will eventually collapse to become a stump.  </a:t>
            </a:r>
            <a:endParaRPr lang="en-GB" dirty="0">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txBody>
          <a:bodyPr>
            <a:normAutofit fontScale="90000"/>
          </a:bodyPr>
          <a:lstStyle/>
          <a:p>
            <a:r>
              <a:rPr lang="en-GB" dirty="0" smtClean="0"/>
              <a:t/>
            </a:r>
            <a:br>
              <a:rPr lang="en-GB" dirty="0" smtClean="0"/>
            </a:br>
            <a:r>
              <a:rPr lang="en-GB" dirty="0" smtClean="0">
                <a:latin typeface="Comic Sans MS" pitchFamily="66" charset="0"/>
              </a:rPr>
              <a:t>Task 1 – This work will have to be returned to your class teacher to be marked.</a:t>
            </a:r>
            <a:endParaRPr lang="en-GB" dirty="0">
              <a:latin typeface="Comic Sans MS" pitchFamily="66" charset="0"/>
            </a:endParaRPr>
          </a:p>
        </p:txBody>
      </p:sp>
      <p:sp>
        <p:nvSpPr>
          <p:cNvPr id="3" name="Content Placeholder 2"/>
          <p:cNvSpPr>
            <a:spLocks noGrp="1"/>
          </p:cNvSpPr>
          <p:nvPr>
            <p:ph idx="1"/>
          </p:nvPr>
        </p:nvSpPr>
        <p:spPr>
          <a:xfrm>
            <a:off x="457200" y="2564904"/>
            <a:ext cx="8229600" cy="3561259"/>
          </a:xfrm>
        </p:spPr>
        <p:txBody>
          <a:bodyPr>
            <a:normAutofit fontScale="85000" lnSpcReduction="20000"/>
          </a:bodyPr>
          <a:lstStyle/>
          <a:p>
            <a:r>
              <a:rPr lang="en-GB" dirty="0" smtClean="0">
                <a:latin typeface="Comic Sans MS" pitchFamily="66" charset="0"/>
              </a:rPr>
              <a:t>Using the accompanying sheet, can you explain how a cave, arch and stack are formed in your own words. </a:t>
            </a:r>
            <a:r>
              <a:rPr lang="en-GB" smtClean="0">
                <a:latin typeface="Comic Sans MS" pitchFamily="66" charset="0"/>
              </a:rPr>
              <a:t>Alternatively make </a:t>
            </a:r>
            <a:r>
              <a:rPr lang="en-GB" dirty="0" smtClean="0">
                <a:latin typeface="Comic Sans MS" pitchFamily="66" charset="0"/>
              </a:rPr>
              <a:t>the cave, arch and stack out of play dough (or similar) and write your explanation on your own piece of paper.  </a:t>
            </a:r>
            <a:endParaRPr lang="en-GB" dirty="0" smtClean="0">
              <a:latin typeface="Comic Sans MS" pitchFamily="66" charset="0"/>
            </a:endParaRPr>
          </a:p>
          <a:p>
            <a:r>
              <a:rPr lang="en-GB" dirty="0" smtClean="0">
                <a:latin typeface="Comic Sans MS" pitchFamily="66" charset="0"/>
              </a:rPr>
              <a:t>Please try and use the correct terminology. E.g. collapse, hydraulic action, headland, weathering etc. </a:t>
            </a:r>
          </a:p>
          <a:p>
            <a:pPr>
              <a:buNone/>
            </a:pPr>
            <a:r>
              <a:rPr lang="en-GB" dirty="0" smtClean="0"/>
              <a:t>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These are the ones that I came up with!</a:t>
            </a:r>
            <a:endParaRPr lang="en-GB" dirty="0">
              <a:latin typeface="Comic Sans MS" pitchFamily="66" charset="0"/>
            </a:endParaRPr>
          </a:p>
        </p:txBody>
      </p:sp>
      <p:sp>
        <p:nvSpPr>
          <p:cNvPr id="3" name="Content Placeholder 2"/>
          <p:cNvSpPr>
            <a:spLocks noGrp="1"/>
          </p:cNvSpPr>
          <p:nvPr>
            <p:ph idx="1"/>
          </p:nvPr>
        </p:nvSpPr>
        <p:spPr/>
        <p:txBody>
          <a:bodyPr>
            <a:normAutofit fontScale="92500"/>
          </a:bodyPr>
          <a:lstStyle/>
          <a:p>
            <a:r>
              <a:rPr lang="en-GB" dirty="0" smtClean="0">
                <a:latin typeface="Comic Sans MS" pitchFamily="66" charset="0"/>
              </a:rPr>
              <a:t>Bournemouth	  Sunderland	</a:t>
            </a:r>
            <a:r>
              <a:rPr lang="en-GB" dirty="0" err="1" smtClean="0">
                <a:latin typeface="Comic Sans MS" pitchFamily="66" charset="0"/>
              </a:rPr>
              <a:t>Southend</a:t>
            </a:r>
            <a:endParaRPr lang="en-GB" dirty="0" smtClean="0">
              <a:latin typeface="Comic Sans MS" pitchFamily="66" charset="0"/>
            </a:endParaRPr>
          </a:p>
          <a:p>
            <a:r>
              <a:rPr lang="en-GB" dirty="0" smtClean="0">
                <a:latin typeface="Comic Sans MS" pitchFamily="66" charset="0"/>
              </a:rPr>
              <a:t>Brighton	St Ives	Whitby 	</a:t>
            </a:r>
          </a:p>
          <a:p>
            <a:r>
              <a:rPr lang="en-GB" dirty="0" smtClean="0">
                <a:latin typeface="Comic Sans MS" pitchFamily="66" charset="0"/>
              </a:rPr>
              <a:t>Robin Hood’s Bay 	Eastbourne  </a:t>
            </a:r>
          </a:p>
          <a:p>
            <a:r>
              <a:rPr lang="en-GB" dirty="0" smtClean="0">
                <a:latin typeface="Comic Sans MS" pitchFamily="66" charset="0"/>
              </a:rPr>
              <a:t>Camber Sands 	Rye  		Blackpool</a:t>
            </a:r>
          </a:p>
          <a:p>
            <a:r>
              <a:rPr lang="en-GB" dirty="0" smtClean="0">
                <a:latin typeface="Comic Sans MS" pitchFamily="66" charset="0"/>
              </a:rPr>
              <a:t>Barry	Penzance 		Portsmouth</a:t>
            </a:r>
          </a:p>
          <a:p>
            <a:r>
              <a:rPr lang="en-GB" dirty="0" smtClean="0">
                <a:latin typeface="Comic Sans MS" pitchFamily="66" charset="0"/>
              </a:rPr>
              <a:t>Southampton		Hastings	</a:t>
            </a:r>
          </a:p>
          <a:p>
            <a:r>
              <a:rPr lang="en-GB" dirty="0" smtClean="0">
                <a:latin typeface="Comic Sans MS" pitchFamily="66" charset="0"/>
              </a:rPr>
              <a:t>Margate	Ramsgate </a:t>
            </a:r>
          </a:p>
          <a:p>
            <a:r>
              <a:rPr lang="en-GB" dirty="0" smtClean="0">
                <a:solidFill>
                  <a:srgbClr val="FF0000"/>
                </a:solidFill>
                <a:latin typeface="Comic Sans MS" pitchFamily="66" charset="0"/>
              </a:rPr>
              <a:t>I imagine you came up with lots more!</a:t>
            </a:r>
            <a:endParaRPr lang="en-GB" dirty="0">
              <a:solidFill>
                <a:srgbClr val="FF0000"/>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Changing Coastlines</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itchFamily="66" charset="0"/>
              </a:rPr>
              <a:t>During our Ancient Greeks topic, we  researched The Mediterranean and how human activity affected (impacted) the coastal environment.</a:t>
            </a:r>
            <a:endParaRPr lang="en-GB" dirty="0">
              <a:latin typeface="Comic Sans MS" pitchFamily="66" charset="0"/>
            </a:endParaRPr>
          </a:p>
          <a:p>
            <a:r>
              <a:rPr lang="en-GB" dirty="0" smtClean="0">
                <a:latin typeface="Comic Sans MS" pitchFamily="66" charset="0"/>
              </a:rPr>
              <a:t>Can you remember how?  Discuss this previous learning with a parent or carer,  before moving on to the next slide?</a:t>
            </a:r>
            <a:endParaRPr lang="en-GB"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GB" dirty="0" smtClean="0">
                <a:latin typeface="Comic Sans MS" pitchFamily="66" charset="0"/>
              </a:rPr>
              <a:t>The impact of Human activity on the Mediterranean  </a:t>
            </a:r>
            <a:endParaRPr lang="en-GB" dirty="0">
              <a:latin typeface="Comic Sans MS" pitchFamily="66" charset="0"/>
            </a:endParaRPr>
          </a:p>
        </p:txBody>
      </p:sp>
      <p:sp>
        <p:nvSpPr>
          <p:cNvPr id="3" name="Content Placeholder 2"/>
          <p:cNvSpPr>
            <a:spLocks noGrp="1"/>
          </p:cNvSpPr>
          <p:nvPr>
            <p:ph idx="1"/>
          </p:nvPr>
        </p:nvSpPr>
        <p:spPr>
          <a:xfrm>
            <a:off x="457200" y="2132856"/>
            <a:ext cx="8229600" cy="3993307"/>
          </a:xfrm>
        </p:spPr>
        <p:txBody>
          <a:bodyPr/>
          <a:lstStyle/>
          <a:p>
            <a:r>
              <a:rPr lang="en-GB" dirty="0" smtClean="0">
                <a:latin typeface="Comic Sans MS" pitchFamily="66" charset="0"/>
              </a:rPr>
              <a:t>Over fishing/water sports/sewage</a:t>
            </a:r>
          </a:p>
          <a:p>
            <a:r>
              <a:rPr lang="en-GB" dirty="0" smtClean="0">
                <a:latin typeface="Comic Sans MS" pitchFamily="66" charset="0"/>
              </a:rPr>
              <a:t>Pollution  - plastic bottles/ rubbish</a:t>
            </a:r>
          </a:p>
          <a:p>
            <a:r>
              <a:rPr lang="en-GB" dirty="0" smtClean="0">
                <a:latin typeface="Comic Sans MS" pitchFamily="66" charset="0"/>
              </a:rPr>
              <a:t>Traffic – air pollution</a:t>
            </a:r>
          </a:p>
          <a:p>
            <a:r>
              <a:rPr lang="en-GB" dirty="0" smtClean="0">
                <a:latin typeface="Comic Sans MS" pitchFamily="66" charset="0"/>
              </a:rPr>
              <a:t>Development – building hotels, houses, apartments, industrial units.</a:t>
            </a:r>
          </a:p>
          <a:p>
            <a:r>
              <a:rPr lang="en-GB" dirty="0" smtClean="0">
                <a:latin typeface="Comic Sans MS" pitchFamily="66" charset="0"/>
              </a:rPr>
              <a:t>All of these are impacting on coastal areas. </a:t>
            </a:r>
          </a:p>
          <a:p>
            <a:endParaRPr lang="en-GB"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Coastal Environments</a:t>
            </a:r>
            <a:endParaRPr lang="en-GB" dirty="0">
              <a:latin typeface="Comic Sans MS" pitchFamily="66" charset="0"/>
            </a:endParaRPr>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pPr lvl="0"/>
            <a:r>
              <a:rPr lang="en-US" dirty="0" smtClean="0">
                <a:latin typeface="Comic Sans MS" pitchFamily="66" charset="0"/>
              </a:rPr>
              <a:t>Coastal </a:t>
            </a:r>
            <a:r>
              <a:rPr lang="en-US" dirty="0">
                <a:latin typeface="Comic Sans MS" pitchFamily="66" charset="0"/>
              </a:rPr>
              <a:t>environments are very varied and in a constant state of </a:t>
            </a:r>
            <a:r>
              <a:rPr lang="en-US" dirty="0" smtClean="0">
                <a:latin typeface="Comic Sans MS" pitchFamily="66" charset="0"/>
              </a:rPr>
              <a:t>change</a:t>
            </a:r>
          </a:p>
          <a:p>
            <a:pPr lvl="0"/>
            <a:r>
              <a:rPr lang="en-US" dirty="0" smtClean="0">
                <a:latin typeface="Comic Sans MS" pitchFamily="66" charset="0"/>
              </a:rPr>
              <a:t>Some </a:t>
            </a:r>
            <a:r>
              <a:rPr lang="en-US" dirty="0">
                <a:latin typeface="Comic Sans MS" pitchFamily="66" charset="0"/>
              </a:rPr>
              <a:t>parts of the coast are being worn away </a:t>
            </a:r>
            <a:r>
              <a:rPr lang="en-US" dirty="0" smtClean="0">
                <a:latin typeface="Comic Sans MS" pitchFamily="66" charset="0"/>
              </a:rPr>
              <a:t>by erosion </a:t>
            </a:r>
            <a:r>
              <a:rPr lang="en-US" dirty="0">
                <a:latin typeface="Comic Sans MS" pitchFamily="66" charset="0"/>
              </a:rPr>
              <a:t>and </a:t>
            </a:r>
            <a:r>
              <a:rPr lang="en-US" dirty="0" smtClean="0">
                <a:latin typeface="Comic Sans MS" pitchFamily="66" charset="0"/>
              </a:rPr>
              <a:t>some </a:t>
            </a:r>
            <a:r>
              <a:rPr lang="en-US" dirty="0">
                <a:latin typeface="Comic Sans MS" pitchFamily="66" charset="0"/>
              </a:rPr>
              <a:t>parts are being built up </a:t>
            </a:r>
            <a:r>
              <a:rPr lang="en-US" dirty="0" smtClean="0">
                <a:latin typeface="Comic Sans MS" pitchFamily="66" charset="0"/>
              </a:rPr>
              <a:t>by deposition</a:t>
            </a:r>
          </a:p>
          <a:p>
            <a:pPr lvl="0"/>
            <a:r>
              <a:rPr lang="en-US" dirty="0" smtClean="0">
                <a:latin typeface="Comic Sans MS" pitchFamily="66" charset="0"/>
              </a:rPr>
              <a:t>What is </a:t>
            </a:r>
            <a:r>
              <a:rPr lang="en-US" dirty="0" smtClean="0">
                <a:solidFill>
                  <a:srgbClr val="FF0000"/>
                </a:solidFill>
                <a:latin typeface="Comic Sans MS" pitchFamily="66" charset="0"/>
              </a:rPr>
              <a:t>erosion</a:t>
            </a:r>
            <a:r>
              <a:rPr lang="en-US" dirty="0" smtClean="0">
                <a:latin typeface="Comic Sans MS" pitchFamily="66" charset="0"/>
              </a:rPr>
              <a:t> and </a:t>
            </a:r>
            <a:r>
              <a:rPr lang="en-US" dirty="0" smtClean="0">
                <a:solidFill>
                  <a:srgbClr val="FF0000"/>
                </a:solidFill>
                <a:latin typeface="Comic Sans MS" pitchFamily="66" charset="0"/>
              </a:rPr>
              <a:t>deposition? You may already have looked up the meaning of these words from last week’s key words list. If not pop the word into your search engine, then check your answer a couple of slides on.</a:t>
            </a:r>
            <a:endParaRPr lang="en-GB" dirty="0">
              <a:solidFill>
                <a:srgbClr val="FF0000"/>
              </a:solidFill>
              <a:latin typeface="Comic Sans MS" pitchFamily="66" charset="0"/>
            </a:endParaRP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Erosion on the coastline is known as coastal erosion</a:t>
            </a:r>
            <a:endParaRPr lang="en-GB"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r>
              <a:rPr lang="en-GB" b="1" dirty="0" smtClean="0">
                <a:latin typeface="Comic Sans MS" pitchFamily="66" charset="0"/>
              </a:rPr>
              <a:t>Coastal erosion is</a:t>
            </a:r>
            <a:r>
              <a:rPr lang="en-GB" dirty="0" smtClean="0">
                <a:latin typeface="Comic Sans MS" pitchFamily="66" charset="0"/>
              </a:rPr>
              <a:t> the loss or removal (displacement) of land, or the long-</a:t>
            </a:r>
            <a:r>
              <a:rPr lang="en-GB" b="1" dirty="0" smtClean="0">
                <a:latin typeface="Comic Sans MS" pitchFamily="66" charset="0"/>
              </a:rPr>
              <a:t>term</a:t>
            </a:r>
            <a:r>
              <a:rPr lang="en-GB" dirty="0" smtClean="0">
                <a:latin typeface="Comic Sans MS" pitchFamily="66" charset="0"/>
              </a:rPr>
              <a:t> removal of sediment and rocks along the </a:t>
            </a:r>
            <a:r>
              <a:rPr lang="en-GB" b="1" dirty="0" smtClean="0">
                <a:latin typeface="Comic Sans MS" pitchFamily="66" charset="0"/>
              </a:rPr>
              <a:t>coastline</a:t>
            </a:r>
            <a:r>
              <a:rPr lang="en-GB" dirty="0" smtClean="0">
                <a:latin typeface="Comic Sans MS" pitchFamily="66" charset="0"/>
              </a:rPr>
              <a:t> due to the action of waves, currents, tides, wind-driven water, waterborne ice or other impacts of storms. </a:t>
            </a:r>
          </a:p>
          <a:p>
            <a:r>
              <a:rPr lang="en-GB" dirty="0" smtClean="0">
                <a:latin typeface="Comic Sans MS" pitchFamily="66" charset="0"/>
              </a:rPr>
              <a:t> On rocky </a:t>
            </a:r>
            <a:r>
              <a:rPr lang="en-GB" b="1" dirty="0" smtClean="0">
                <a:latin typeface="Comic Sans MS" pitchFamily="66" charset="0"/>
              </a:rPr>
              <a:t>coasts</a:t>
            </a:r>
            <a:r>
              <a:rPr lang="en-GB" dirty="0" smtClean="0">
                <a:latin typeface="Comic Sans MS" pitchFamily="66" charset="0"/>
              </a:rPr>
              <a:t>, </a:t>
            </a:r>
            <a:r>
              <a:rPr lang="en-GB" b="1" dirty="0" smtClean="0">
                <a:latin typeface="Comic Sans MS" pitchFamily="66" charset="0"/>
              </a:rPr>
              <a:t>coastal erosion</a:t>
            </a:r>
            <a:r>
              <a:rPr lang="en-GB" dirty="0" smtClean="0">
                <a:latin typeface="Comic Sans MS" pitchFamily="66" charset="0"/>
              </a:rPr>
              <a:t> results in dramatic rock formations in areas where the </a:t>
            </a:r>
            <a:r>
              <a:rPr lang="en-GB" b="1" dirty="0" smtClean="0">
                <a:latin typeface="Comic Sans MS" pitchFamily="66" charset="0"/>
              </a:rPr>
              <a:t>coastline</a:t>
            </a:r>
            <a:r>
              <a:rPr lang="en-GB" dirty="0" smtClean="0">
                <a:latin typeface="Comic Sans MS" pitchFamily="66" charset="0"/>
              </a:rPr>
              <a:t> contains rock layers.</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Erosion</a:t>
            </a:r>
            <a:endParaRPr lang="en-GB" dirty="0">
              <a:latin typeface="Comic Sans MS" pitchFamily="66" charset="0"/>
            </a:endParaRPr>
          </a:p>
        </p:txBody>
      </p:sp>
      <p:sp>
        <p:nvSpPr>
          <p:cNvPr id="3" name="Content Placeholder 2"/>
          <p:cNvSpPr>
            <a:spLocks noGrp="1"/>
          </p:cNvSpPr>
          <p:nvPr>
            <p:ph idx="1"/>
          </p:nvPr>
        </p:nvSpPr>
        <p:spPr>
          <a:xfrm>
            <a:off x="457200" y="1484784"/>
            <a:ext cx="8229600" cy="4641379"/>
          </a:xfrm>
        </p:spPr>
        <p:txBody>
          <a:bodyPr>
            <a:normAutofit fontScale="77500" lnSpcReduction="20000"/>
          </a:bodyPr>
          <a:lstStyle/>
          <a:p>
            <a:r>
              <a:rPr lang="en-GB" dirty="0" smtClean="0">
                <a:latin typeface="Comic Sans MS" pitchFamily="66" charset="0"/>
              </a:rPr>
              <a:t>I am sure we have all seen pictures of houses and buildings falling in to the sea, this is because the land or cliff supporting these buildings collapsed taking the buildings above it, down with it. </a:t>
            </a:r>
          </a:p>
          <a:p>
            <a:r>
              <a:rPr lang="en-GB" dirty="0" smtClean="0">
                <a:solidFill>
                  <a:srgbClr val="FF0000"/>
                </a:solidFill>
                <a:latin typeface="Comic Sans MS" pitchFamily="66" charset="0"/>
              </a:rPr>
              <a:t>But why did it collapse?</a:t>
            </a:r>
          </a:p>
          <a:p>
            <a:r>
              <a:rPr lang="en-GB" dirty="0" smtClean="0">
                <a:latin typeface="Comic Sans MS" pitchFamily="66" charset="0"/>
              </a:rPr>
              <a:t>Well, before this happened, the supporting rock has spent a long time being eroded (</a:t>
            </a:r>
            <a:r>
              <a:rPr lang="en-GB" dirty="0" err="1" smtClean="0">
                <a:latin typeface="Comic Sans MS" pitchFamily="66" charset="0"/>
              </a:rPr>
              <a:t>pumelled</a:t>
            </a:r>
            <a:r>
              <a:rPr lang="en-GB" dirty="0" smtClean="0">
                <a:latin typeface="Comic Sans MS" pitchFamily="66" charset="0"/>
              </a:rPr>
              <a:t>) by the action of the waves, at its base.</a:t>
            </a:r>
          </a:p>
          <a:p>
            <a:r>
              <a:rPr lang="en-GB" dirty="0" smtClean="0">
                <a:latin typeface="Comic Sans MS" pitchFamily="66" charset="0"/>
              </a:rPr>
              <a:t> The wave has crashed onto the rock many thousands of times.  Each time the wave hits the rock, sea water gets into tiny cracks in the rock and over time the soft rock will begin to erode.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Erosion</a:t>
            </a:r>
            <a:endParaRPr lang="en-GB" dirty="0">
              <a:latin typeface="Comic Sans MS" pitchFamily="66" charset="0"/>
            </a:endParaRPr>
          </a:p>
        </p:txBody>
      </p:sp>
      <p:sp>
        <p:nvSpPr>
          <p:cNvPr id="3" name="Content Placeholder 2"/>
          <p:cNvSpPr>
            <a:spLocks noGrp="1"/>
          </p:cNvSpPr>
          <p:nvPr>
            <p:ph idx="1"/>
          </p:nvPr>
        </p:nvSpPr>
        <p:spPr/>
        <p:txBody>
          <a:bodyPr>
            <a:normAutofit fontScale="77500" lnSpcReduction="20000"/>
          </a:bodyPr>
          <a:lstStyle/>
          <a:p>
            <a:r>
              <a:rPr lang="en-GB" dirty="0" smtClean="0">
                <a:latin typeface="Comic Sans MS" pitchFamily="66" charset="0"/>
              </a:rPr>
              <a:t>Soft rock erodes at a much quicker rate than a hard rock, because hard rock is much tougher than a soft rock. </a:t>
            </a:r>
          </a:p>
          <a:p>
            <a:r>
              <a:rPr lang="en-GB" dirty="0" smtClean="0">
                <a:latin typeface="Comic Sans MS" pitchFamily="66" charset="0"/>
                <a:hlinkClick r:id="rId2"/>
              </a:rPr>
              <a:t>https://www.youtube.com/watch?v=TYQ--nTcNU8</a:t>
            </a:r>
            <a:endParaRPr lang="en-GB" dirty="0" smtClean="0">
              <a:latin typeface="Comic Sans MS" pitchFamily="66" charset="0"/>
            </a:endParaRPr>
          </a:p>
          <a:p>
            <a:endParaRPr lang="en-GB" dirty="0" smtClean="0">
              <a:latin typeface="Comic Sans MS" pitchFamily="66" charset="0"/>
            </a:endParaRPr>
          </a:p>
          <a:p>
            <a:r>
              <a:rPr lang="en-GB" dirty="0" smtClean="0">
                <a:latin typeface="Comic Sans MS" pitchFamily="66" charset="0"/>
              </a:rPr>
              <a:t>Imagine you had a piece of chalk and a large heavy pebble from the beach.  If we were to put each in a different container with water and shook them for several hours, we would see the chalk beginning to break up and dissolve in the water. However all the hard pebble would do is scratch the sides of the container.</a:t>
            </a: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1002</Words>
  <Application>Microsoft Office PowerPoint</Application>
  <PresentationFormat>On-screen Show (4:3)</PresentationFormat>
  <Paragraphs>82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Coasts - Wal how caves, arches and stacks are formed.</vt:lpstr>
      <vt:lpstr>Can you identify 5 coastal areas?</vt:lpstr>
      <vt:lpstr>These are the ones that I came up with!</vt:lpstr>
      <vt:lpstr>Changing Coastlines</vt:lpstr>
      <vt:lpstr>The impact of Human activity on the Mediterranean  </vt:lpstr>
      <vt:lpstr>Coastal Environments</vt:lpstr>
      <vt:lpstr>Erosion on the coastline is known as coastal erosion</vt:lpstr>
      <vt:lpstr>Erosion</vt:lpstr>
      <vt:lpstr>Erosion</vt:lpstr>
      <vt:lpstr>Erosion</vt:lpstr>
      <vt:lpstr>Deposition on the coastline are known as coastal deposition.  </vt:lpstr>
      <vt:lpstr>The coast line of the U.K.</vt:lpstr>
      <vt:lpstr>Morecombe Beach in Lancashire is a long flat sandy beach.</vt:lpstr>
      <vt:lpstr>Bamburgh Beach in Northumberland, has miles of golden sand dunes. </vt:lpstr>
      <vt:lpstr>Brighton Beach in West Sussex, is a mainly pebble beach</vt:lpstr>
      <vt:lpstr>Estuary and salt marsh</vt:lpstr>
      <vt:lpstr>Durdle Door in Dorset</vt:lpstr>
      <vt:lpstr>Old Harry</vt:lpstr>
      <vt:lpstr>Caves, Arches and Stacks</vt:lpstr>
      <vt:lpstr>Please watch these short videos, they will show you how coasts, caves, arches, stacks and stumps are formed</vt:lpstr>
      <vt:lpstr>Continued.</vt:lpstr>
      <vt:lpstr>Slide 22</vt:lpstr>
      <vt:lpstr>How caves, arches and stacks are formed - Caves </vt:lpstr>
      <vt:lpstr>How caves, arches and stacks are formed - Arches </vt:lpstr>
      <vt:lpstr>How caves, arches and stacks are formed - Stacks </vt:lpstr>
      <vt:lpstr> Task 1 – This work will have to be returned to your class teacher to be marked.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dc:title>
  <dc:creator>Holly</dc:creator>
  <cp:lastModifiedBy>Holly</cp:lastModifiedBy>
  <cp:revision>41</cp:revision>
  <dcterms:created xsi:type="dcterms:W3CDTF">2020-04-30T10:44:23Z</dcterms:created>
  <dcterms:modified xsi:type="dcterms:W3CDTF">2020-05-08T05:13:10Z</dcterms:modified>
</cp:coreProperties>
</file>